
<file path=[Content_Types].xml><?xml version="1.0" encoding="utf-8"?>
<Types xmlns="http://schemas.openxmlformats.org/package/2006/content-types">
  <Default Extension="xml" ContentType="application/xml"/>
  <Default Extension="wmf" ContentType="image/x-wmf"/>
  <Default Extension="jpeg" ContentType="image/jpeg"/>
  <Default Extension="jpg" ContentType="image/jpeg"/>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335" r:id="rId2"/>
    <p:sldId id="256" r:id="rId3"/>
    <p:sldId id="368" r:id="rId4"/>
    <p:sldId id="369" r:id="rId5"/>
    <p:sldId id="375" r:id="rId6"/>
    <p:sldId id="373" r:id="rId7"/>
    <p:sldId id="382" r:id="rId8"/>
    <p:sldId id="371" r:id="rId9"/>
    <p:sldId id="372" r:id="rId10"/>
    <p:sldId id="376" r:id="rId11"/>
    <p:sldId id="377" r:id="rId12"/>
    <p:sldId id="379" r:id="rId13"/>
    <p:sldId id="378" r:id="rId14"/>
    <p:sldId id="380" r:id="rId15"/>
    <p:sldId id="383" r:id="rId16"/>
    <p:sldId id="381" r:id="rId17"/>
    <p:sldId id="334"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5AC23"/>
    <a:srgbClr val="51CB2A"/>
    <a:srgbClr val="193EB5"/>
    <a:srgbClr val="34AB85"/>
    <a:srgbClr val="38AB7F"/>
    <a:srgbClr val="6BAB91"/>
    <a:srgbClr val="00CC66"/>
    <a:srgbClr val="3366FF"/>
    <a:srgbClr val="80008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83" autoAdjust="0"/>
    <p:restoredTop sz="88000" autoAdjust="0"/>
  </p:normalViewPr>
  <p:slideViewPr>
    <p:cSldViewPr>
      <p:cViewPr varScale="1">
        <p:scale>
          <a:sx n="92" d="100"/>
          <a:sy n="92" d="100"/>
        </p:scale>
        <p:origin x="-792"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196"/>
    </p:cViewPr>
  </p:sorterViewPr>
  <p:notesViewPr>
    <p:cSldViewPr>
      <p:cViewPr varScale="1">
        <p:scale>
          <a:sx n="60" d="100"/>
          <a:sy n="60" d="100"/>
        </p:scale>
        <p:origin x="-1866"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3783900C-08DC-48B0-A0CE-7CD5DC5126BA}" type="slidenum">
              <a:rPr lang="en-US"/>
              <a:pPr>
                <a:defRPr/>
              </a:pPr>
              <a:t>‹#›</a:t>
            </a:fld>
            <a:endParaRPr lang="en-US"/>
          </a:p>
        </p:txBody>
      </p:sp>
    </p:spTree>
    <p:extLst>
      <p:ext uri="{BB962C8B-B14F-4D97-AF65-F5344CB8AC3E}">
        <p14:creationId xmlns:p14="http://schemas.microsoft.com/office/powerpoint/2010/main" val="900304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2C9DF9A-AD2B-4AB3-B73C-1092C9FD46B5}" type="slidenum">
              <a:rPr lang="en-US" altLang="en-US" smtClean="0">
                <a:cs typeface="Arial" charset="0"/>
              </a:rPr>
              <a:pPr eaLnBrk="1" hangingPunct="1"/>
              <a:t>1</a:t>
            </a:fld>
            <a:endParaRPr lang="en-US" altLang="en-US" smtClean="0">
              <a:cs typeface="Arial"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r>
              <a:rPr lang="en-US" altLang="en-US" smtClean="0"/>
              <a:t>Welcome to Science Prof Online PowerPoint Resources!</a:t>
            </a:r>
          </a:p>
          <a:p>
            <a:pPr eaLnBrk="1" hangingPunct="1"/>
            <a:r>
              <a:rPr lang="en-US" altLang="en-US" smtClean="0"/>
              <a:t>This PowerPoint Presentation comes from the Virtual Cell Biology Classroom of Science Prof Online, and, as such, is licensed under Creative Commons Attribution-ShareAlike 3.0.; meaning you can download, share and alter any of this presentation, but you can’t sell it or repackage and sell any part of it. Please credit Science Prof Online as the source of this presentation.  Please abide by credited image copyrights.  Thank you for using this resource.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9B7E68F-96B6-4CB8-A3F2-7F69A86F19C7}" type="slidenum">
              <a:rPr lang="en-US" altLang="en-US" smtClean="0"/>
              <a:pPr eaLnBrk="1" hangingPunct="1"/>
              <a:t>2</a:t>
            </a:fld>
            <a:endParaRPr lang="en-US" alt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351A339-C56E-4060-8578-4ABD1F012223}" type="slidenum">
              <a:rPr lang="en-US" altLang="en-US" smtClean="0"/>
              <a:pPr eaLnBrk="1" hangingPunct="1"/>
              <a:t>3</a:t>
            </a:fld>
            <a:endParaRPr lang="en-US" alt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p:spPr>
        <p:txBody>
          <a:bodyPr/>
          <a:lstStyle/>
          <a:p>
            <a:pPr eaLnBrk="1" hangingPunct="1"/>
            <a:r>
              <a:rPr lang="en-US" altLang="en-US" dirty="0" smtClean="0"/>
              <a:t>A: solute</a:t>
            </a:r>
          </a:p>
          <a:p>
            <a:pPr eaLnBrk="1" hangingPunct="1"/>
            <a:endParaRPr lang="en-US" altLang="en-US" dirty="0" smtClean="0"/>
          </a:p>
          <a:p>
            <a:pPr eaLnBrk="1" hangingPunct="1"/>
            <a:r>
              <a:rPr lang="en-US" altLang="en-US" dirty="0" smtClean="0"/>
              <a:t>A: solvent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0C2ED86C-6CB7-4968-8C0A-9197F00E4589}" type="slidenum">
              <a:rPr lang="en-US" smtClean="0"/>
              <a:pPr eaLnBrk="1" hangingPunct="1">
                <a:defRPr/>
              </a:pPr>
              <a:t>4</a:t>
            </a:fld>
            <a:endParaRPr lang="en-US" smtClean="0"/>
          </a:p>
        </p:txBody>
      </p:sp>
      <p:sp>
        <p:nvSpPr>
          <p:cNvPr id="53251" name="Rectangle 2"/>
          <p:cNvSpPr>
            <a:spLocks noGrp="1" noRot="1" noChangeAspect="1" noChangeArrowheads="1" noTextEdit="1"/>
          </p:cNvSpPr>
          <p:nvPr>
            <p:ph type="sldImg"/>
          </p:nvPr>
        </p:nvSpPr>
        <p:spPr>
          <a:xfrm>
            <a:off x="1144588" y="685800"/>
            <a:ext cx="4572000" cy="3429000"/>
          </a:xfrm>
          <a:ln/>
        </p:spPr>
      </p:sp>
      <p:sp>
        <p:nvSpPr>
          <p:cNvPr id="53252" name="Rectangle 3"/>
          <p:cNvSpPr>
            <a:spLocks noGrp="1" noChangeArrowheads="1"/>
          </p:cNvSpPr>
          <p:nvPr>
            <p:ph type="body" idx="1"/>
          </p:nvPr>
        </p:nvSpPr>
        <p:spPr>
          <a:noFill/>
        </p:spPr>
        <p:txBody>
          <a:bodyPr/>
          <a:lstStyle/>
          <a:p>
            <a:pPr eaLnBrk="1" hangingPunct="1"/>
            <a:endParaRPr 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A97DE3E0-4B3E-49C5-9237-38A68D02C603}" type="slidenum">
              <a:rPr lang="en-US" smtClean="0"/>
              <a:pPr eaLnBrk="1" hangingPunct="1">
                <a:defRPr/>
              </a:pPr>
              <a:t>5</a:t>
            </a:fld>
            <a:endParaRPr 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endParaRPr 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A97DE3E0-4B3E-49C5-9237-38A68D02C603}" type="slidenum">
              <a:rPr lang="en-US" smtClean="0"/>
              <a:pPr eaLnBrk="1" hangingPunct="1">
                <a:defRPr/>
              </a:pPr>
              <a:t>9</a:t>
            </a:fld>
            <a:endParaRPr 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endParaRPr 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A97DE3E0-4B3E-49C5-9237-38A68D02C603}" type="slidenum">
              <a:rPr lang="en-US" smtClean="0"/>
              <a:pPr eaLnBrk="1" hangingPunct="1">
                <a:defRPr/>
              </a:pPr>
              <a:t>12</a:t>
            </a:fld>
            <a:endParaRPr 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endParaRPr lang="en-US"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703CE09-A8B4-4E18-95BF-4FAE04C77DDF}" type="slidenum">
              <a:rPr lang="en-US" altLang="en-US" smtClean="0"/>
              <a:pPr eaLnBrk="1" hangingPunct="1"/>
              <a:t>16</a:t>
            </a:fld>
            <a:endParaRPr lang="en-US" altLang="en-US" smtClean="0"/>
          </a:p>
        </p:txBody>
      </p:sp>
      <p:sp>
        <p:nvSpPr>
          <p:cNvPr id="71683" name="Rectangle 2"/>
          <p:cNvSpPr>
            <a:spLocks noGrp="1" noRot="1" noChangeAspect="1" noChangeArrowheads="1" noTextEdit="1"/>
          </p:cNvSpPr>
          <p:nvPr>
            <p:ph type="sldImg"/>
          </p:nvPr>
        </p:nvSpPr>
        <p:spPr>
          <a:xfrm>
            <a:off x="1144588" y="685800"/>
            <a:ext cx="4572000" cy="3429000"/>
          </a:xfrm>
          <a:ln/>
        </p:spPr>
      </p:sp>
      <p:sp>
        <p:nvSpPr>
          <p:cNvPr id="7168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B02BE43-6821-45D2-A939-048E71916DC1}" type="slidenum">
              <a:rPr lang="en-US" altLang="en-US" smtClean="0"/>
              <a:pPr eaLnBrk="1" hangingPunct="1"/>
              <a:t>17</a:t>
            </a:fld>
            <a:endParaRPr lang="en-US" altLang="en-US" smtClean="0"/>
          </a:p>
        </p:txBody>
      </p:sp>
      <p:sp>
        <p:nvSpPr>
          <p:cNvPr id="73731" name="Rectangle 2"/>
          <p:cNvSpPr>
            <a:spLocks noGrp="1" noRot="1" noChangeAspect="1" noChangeArrowheads="1" noTextEdit="1"/>
          </p:cNvSpPr>
          <p:nvPr>
            <p:ph type="sldImg"/>
          </p:nvPr>
        </p:nvSpPr>
        <p:spPr>
          <a:xfrm>
            <a:off x="1143000" y="685800"/>
            <a:ext cx="4573588" cy="3430588"/>
          </a:xfrm>
          <a:ln/>
        </p:spPr>
      </p:sp>
      <p:sp>
        <p:nvSpPr>
          <p:cNvPr id="7373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BDA4D02-75FA-483C-9ACB-A8642FBB43F8}" type="slidenum">
              <a:rPr lang="en-US"/>
              <a:pPr>
                <a:defRPr/>
              </a:pPr>
              <a:t>‹#›</a:t>
            </a:fld>
            <a:endParaRPr lang="en-US"/>
          </a:p>
        </p:txBody>
      </p:sp>
    </p:spTree>
    <p:extLst>
      <p:ext uri="{BB962C8B-B14F-4D97-AF65-F5344CB8AC3E}">
        <p14:creationId xmlns:p14="http://schemas.microsoft.com/office/powerpoint/2010/main" val="3608126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33FCEB0-0F92-49AF-B199-595218C0BAF0}" type="slidenum">
              <a:rPr lang="en-US"/>
              <a:pPr>
                <a:defRPr/>
              </a:pPr>
              <a:t>‹#›</a:t>
            </a:fld>
            <a:endParaRPr lang="en-US"/>
          </a:p>
        </p:txBody>
      </p:sp>
    </p:spTree>
    <p:extLst>
      <p:ext uri="{BB962C8B-B14F-4D97-AF65-F5344CB8AC3E}">
        <p14:creationId xmlns:p14="http://schemas.microsoft.com/office/powerpoint/2010/main" val="643197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123073-B143-4119-8CA8-0A54700932A0}" type="slidenum">
              <a:rPr lang="en-US"/>
              <a:pPr>
                <a:defRPr/>
              </a:pPr>
              <a:t>‹#›</a:t>
            </a:fld>
            <a:endParaRPr lang="en-US"/>
          </a:p>
        </p:txBody>
      </p:sp>
    </p:spTree>
    <p:extLst>
      <p:ext uri="{BB962C8B-B14F-4D97-AF65-F5344CB8AC3E}">
        <p14:creationId xmlns:p14="http://schemas.microsoft.com/office/powerpoint/2010/main" val="8425687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D65C1A91-7ECB-45C2-9566-B6C70283D84A}" type="slidenum">
              <a:rPr lang="en-US"/>
              <a:pPr>
                <a:defRPr/>
              </a:pPr>
              <a:t>‹#›</a:t>
            </a:fld>
            <a:endParaRPr lang="en-US"/>
          </a:p>
        </p:txBody>
      </p:sp>
    </p:spTree>
    <p:extLst>
      <p:ext uri="{BB962C8B-B14F-4D97-AF65-F5344CB8AC3E}">
        <p14:creationId xmlns:p14="http://schemas.microsoft.com/office/powerpoint/2010/main" val="471845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384DB74-2A29-4628-BDA9-62B518D35C9F}" type="slidenum">
              <a:rPr lang="en-US"/>
              <a:pPr>
                <a:defRPr/>
              </a:pPr>
              <a:t>‹#›</a:t>
            </a:fld>
            <a:endParaRPr lang="en-US"/>
          </a:p>
        </p:txBody>
      </p:sp>
    </p:spTree>
    <p:extLst>
      <p:ext uri="{BB962C8B-B14F-4D97-AF65-F5344CB8AC3E}">
        <p14:creationId xmlns:p14="http://schemas.microsoft.com/office/powerpoint/2010/main" val="42580995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D9F9D47-2719-4D1E-84F2-CECD8C6E5C30}" type="slidenum">
              <a:rPr lang="en-US"/>
              <a:pPr>
                <a:defRPr/>
              </a:pPr>
              <a:t>‹#›</a:t>
            </a:fld>
            <a:endParaRPr lang="en-US"/>
          </a:p>
        </p:txBody>
      </p:sp>
    </p:spTree>
    <p:extLst>
      <p:ext uri="{BB962C8B-B14F-4D97-AF65-F5344CB8AC3E}">
        <p14:creationId xmlns:p14="http://schemas.microsoft.com/office/powerpoint/2010/main" val="101943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8F9474-8E65-4609-8626-526E9814DF70}" type="slidenum">
              <a:rPr lang="en-US"/>
              <a:pPr>
                <a:defRPr/>
              </a:pPr>
              <a:t>‹#›</a:t>
            </a:fld>
            <a:endParaRPr lang="en-US"/>
          </a:p>
        </p:txBody>
      </p:sp>
    </p:spTree>
    <p:extLst>
      <p:ext uri="{BB962C8B-B14F-4D97-AF65-F5344CB8AC3E}">
        <p14:creationId xmlns:p14="http://schemas.microsoft.com/office/powerpoint/2010/main" val="1272986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8FE56A-DAEB-4CEC-869C-5D20619A5FB7}" type="slidenum">
              <a:rPr lang="en-US"/>
              <a:pPr>
                <a:defRPr/>
              </a:pPr>
              <a:t>‹#›</a:t>
            </a:fld>
            <a:endParaRPr lang="en-US"/>
          </a:p>
        </p:txBody>
      </p:sp>
    </p:spTree>
    <p:extLst>
      <p:ext uri="{BB962C8B-B14F-4D97-AF65-F5344CB8AC3E}">
        <p14:creationId xmlns:p14="http://schemas.microsoft.com/office/powerpoint/2010/main" val="2546132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06A11FD-71B0-4359-A541-38FF29260033}" type="slidenum">
              <a:rPr lang="en-US"/>
              <a:pPr>
                <a:defRPr/>
              </a:pPr>
              <a:t>‹#›</a:t>
            </a:fld>
            <a:endParaRPr lang="en-US"/>
          </a:p>
        </p:txBody>
      </p:sp>
    </p:spTree>
    <p:extLst>
      <p:ext uri="{BB962C8B-B14F-4D97-AF65-F5344CB8AC3E}">
        <p14:creationId xmlns:p14="http://schemas.microsoft.com/office/powerpoint/2010/main" val="3862734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4806E2B-8510-4439-A37E-CC100680AE20}" type="slidenum">
              <a:rPr lang="en-US"/>
              <a:pPr>
                <a:defRPr/>
              </a:pPr>
              <a:t>‹#›</a:t>
            </a:fld>
            <a:endParaRPr lang="en-US"/>
          </a:p>
        </p:txBody>
      </p:sp>
    </p:spTree>
    <p:extLst>
      <p:ext uri="{BB962C8B-B14F-4D97-AF65-F5344CB8AC3E}">
        <p14:creationId xmlns:p14="http://schemas.microsoft.com/office/powerpoint/2010/main" val="230860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6DC9EF1-FE53-41EA-B60C-03CE188B4954}" type="slidenum">
              <a:rPr lang="en-US"/>
              <a:pPr>
                <a:defRPr/>
              </a:pPr>
              <a:t>‹#›</a:t>
            </a:fld>
            <a:endParaRPr lang="en-US"/>
          </a:p>
        </p:txBody>
      </p:sp>
    </p:spTree>
    <p:extLst>
      <p:ext uri="{BB962C8B-B14F-4D97-AF65-F5344CB8AC3E}">
        <p14:creationId xmlns:p14="http://schemas.microsoft.com/office/powerpoint/2010/main" val="1850444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0BE09C1-98E2-44CF-A517-898EEAC6ABD4}" type="slidenum">
              <a:rPr lang="en-US"/>
              <a:pPr>
                <a:defRPr/>
              </a:pPr>
              <a:t>‹#›</a:t>
            </a:fld>
            <a:endParaRPr lang="en-US"/>
          </a:p>
        </p:txBody>
      </p:sp>
    </p:spTree>
    <p:extLst>
      <p:ext uri="{BB962C8B-B14F-4D97-AF65-F5344CB8AC3E}">
        <p14:creationId xmlns:p14="http://schemas.microsoft.com/office/powerpoint/2010/main" val="4181586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5EB57AD-630F-4ED8-AFB3-99A1A114137B}" type="slidenum">
              <a:rPr lang="en-US"/>
              <a:pPr>
                <a:defRPr/>
              </a:pPr>
              <a:t>‹#›</a:t>
            </a:fld>
            <a:endParaRPr lang="en-US"/>
          </a:p>
        </p:txBody>
      </p:sp>
    </p:spTree>
    <p:extLst>
      <p:ext uri="{BB962C8B-B14F-4D97-AF65-F5344CB8AC3E}">
        <p14:creationId xmlns:p14="http://schemas.microsoft.com/office/powerpoint/2010/main" val="3278471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2908B99-5667-41D8-A556-658DF2F0B33D}" type="slidenum">
              <a:rPr lang="en-US"/>
              <a:pPr>
                <a:defRPr/>
              </a:pPr>
              <a:t>‹#›</a:t>
            </a:fld>
            <a:endParaRPr lang="en-US"/>
          </a:p>
        </p:txBody>
      </p:sp>
    </p:spTree>
    <p:extLst>
      <p:ext uri="{BB962C8B-B14F-4D97-AF65-F5344CB8AC3E}">
        <p14:creationId xmlns:p14="http://schemas.microsoft.com/office/powerpoint/2010/main" val="13215189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6E81CABF-30DF-407C-8BE2-E4F36474F06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hyperlink" Target="http://www.scienceprofonline.org/" TargetMode="External"/><Relationship Id="rId5" Type="http://schemas.openxmlformats.org/officeDocument/2006/relationships/hyperlink" Target="http://creativecommons.org/licenses/by-sa/3.0/" TargetMode="External"/><Relationship Id="rId6" Type="http://schemas.openxmlformats.org/officeDocument/2006/relationships/hyperlink" Target="mailto:alicia@scienceprofonline.com" TargetMode="External"/><Relationship Id="rId7" Type="http://schemas.openxmlformats.org/officeDocument/2006/relationships/hyperlink" Target="http://www.scienceprofonline.com/virtual-cell-main.html" TargetMode="External"/><Relationship Id="rId8" Type="http://schemas.openxmlformats.org/officeDocument/2006/relationships/hyperlink" Target="http://www.scienceprofonline.com/" TargetMode="External"/><Relationship Id="rId9" Type="http://schemas.openxmlformats.org/officeDocument/2006/relationships/hyperlink" Target="mailto:info@scienceprofonline.com" TargetMode="External"/><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commons.wikimedia.org/wiki/File:Hmmingbird_feeder_and_visitor.jpg" TargetMode="External"/><Relationship Id="rId4" Type="http://schemas.openxmlformats.org/officeDocument/2006/relationships/hyperlink" Target="http://commons.wikimedia.org/wiki/File:Water_molecule.png" TargetMode="External"/><Relationship Id="rId5" Type="http://schemas.openxmlformats.org/officeDocument/2006/relationships/hyperlink" Target="http://commons.wikimedia.org/wiki/File:Sucrose_CASCC.png" TargetMode="External"/><Relationship Id="rId6" Type="http://schemas.openxmlformats.org/officeDocument/2006/relationships/image" Target="../media/image10.png"/><Relationship Id="rId7" Type="http://schemas.openxmlformats.org/officeDocument/2006/relationships/image" Target="../media/image11.jpeg"/><Relationship Id="rId8" Type="http://schemas.openxmlformats.org/officeDocument/2006/relationships/hyperlink" Target="http://www.scienceprofonline.com/virtual-cell-main.html" TargetMode="External"/><Relationship Id="rId9" Type="http://schemas.openxmlformats.org/officeDocument/2006/relationships/hyperlink" Target="http://www.scienceprofonline.com/" TargetMode="External"/><Relationship Id="rId1" Type="http://schemas.openxmlformats.org/officeDocument/2006/relationships/slideLayout" Target="../slideLayouts/slideLayout12.xml"/><Relationship Id="rId2" Type="http://schemas.openxmlformats.org/officeDocument/2006/relationships/image" Target="../media/image3.jpg"/></Relationships>
</file>

<file path=ppt/slides/_rels/slide11.xml.rels><?xml version="1.0" encoding="UTF-8" standalone="yes"?>
<Relationships xmlns="http://schemas.openxmlformats.org/package/2006/relationships"><Relationship Id="rId3" Type="http://schemas.openxmlformats.org/officeDocument/2006/relationships/hyperlink" Target="http://www.scienceprofonline.com/virtual-cell-main.html" TargetMode="External"/><Relationship Id="rId4" Type="http://schemas.openxmlformats.org/officeDocument/2006/relationships/hyperlink" Target="http://www.scienceprofonline.com/" TargetMode="External"/><Relationship Id="rId1" Type="http://schemas.openxmlformats.org/officeDocument/2006/relationships/slideLayout" Target="../slideLayouts/slideLayout12.xml"/><Relationship Id="rId2"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3.jpg"/><Relationship Id="rId4" Type="http://schemas.openxmlformats.org/officeDocument/2006/relationships/hyperlink" Target="http://commons.wikimedia.org/wiki/File:Mineral_turpentine.jpg" TargetMode="External"/><Relationship Id="rId5" Type="http://schemas.openxmlformats.org/officeDocument/2006/relationships/hyperlink" Target="http://www.scienceprofonline.com/virtual-cell-main.html" TargetMode="External"/><Relationship Id="rId6" Type="http://schemas.openxmlformats.org/officeDocument/2006/relationships/hyperlink" Target="http://www.scienceprofonline.com/" TargetMode="External"/><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3" Type="http://schemas.openxmlformats.org/officeDocument/2006/relationships/hyperlink" Target="http://commons.wikimedia.org/wiki/File:Drops_I.jpg" TargetMode="External"/><Relationship Id="rId4" Type="http://schemas.openxmlformats.org/officeDocument/2006/relationships/hyperlink" Target="http://www.scienceprofonline.com/virtual-cell-main.html" TargetMode="External"/><Relationship Id="rId5" Type="http://schemas.openxmlformats.org/officeDocument/2006/relationships/hyperlink" Target="http://www.scienceprofonline.com/" TargetMode="External"/><Relationship Id="rId1" Type="http://schemas.openxmlformats.org/officeDocument/2006/relationships/slideLayout" Target="../slideLayouts/slideLayout12.xml"/><Relationship Id="rId2" Type="http://schemas.openxmlformats.org/officeDocument/2006/relationships/image" Target="../media/image14.jpg"/></Relationships>
</file>

<file path=ppt/slides/_rels/slide14.xml.rels><?xml version="1.0" encoding="UTF-8" standalone="yes"?>
<Relationships xmlns="http://schemas.openxmlformats.org/package/2006/relationships"><Relationship Id="rId3" Type="http://schemas.openxmlformats.org/officeDocument/2006/relationships/hyperlink" Target="http://www.scienceprofonline.com/virtual-cell-main.html" TargetMode="External"/><Relationship Id="rId4" Type="http://schemas.openxmlformats.org/officeDocument/2006/relationships/hyperlink" Target="http://www.scienceprofonline.com/" TargetMode="External"/><Relationship Id="rId1" Type="http://schemas.openxmlformats.org/officeDocument/2006/relationships/slideLayout" Target="../slideLayouts/slideLayout12.xml"/><Relationship Id="rId2" Type="http://schemas.openxmlformats.org/officeDocument/2006/relationships/image" Target="../media/image2.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hyperlink" Target="http://www.scienceprofonline.com/virtual-cell-main.html" TargetMode="External"/><Relationship Id="rId3" Type="http://schemas.openxmlformats.org/officeDocument/2006/relationships/hyperlink" Target="http://www.scienceprofonline.com/"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youtube.com/watch?v=EBfGcTAJF4o" TargetMode="External"/><Relationship Id="rId4" Type="http://schemas.openxmlformats.org/officeDocument/2006/relationships/hyperlink" Target="http://www.tutorvista.com/chemistry/animations/factors-affecting-the-solubility-animation" TargetMode="External"/><Relationship Id="rId5" Type="http://schemas.openxmlformats.org/officeDocument/2006/relationships/hyperlink" Target="https://www.youtube.com/watch?v=-Vw2CrY9Igs" TargetMode="External"/><Relationship Id="rId6" Type="http://schemas.openxmlformats.org/officeDocument/2006/relationships/hyperlink" Target="https://www.youtube.com/watch?v=PVL24HAesnc" TargetMode="External"/><Relationship Id="rId7" Type="http://schemas.openxmlformats.org/officeDocument/2006/relationships/image" Target="../media/image15.wmf"/><Relationship Id="rId8" Type="http://schemas.openxmlformats.org/officeDocument/2006/relationships/hyperlink" Target="http://www.scienceprofonline.com/virtual-cell-main.html" TargetMode="External"/><Relationship Id="rId9" Type="http://schemas.openxmlformats.org/officeDocument/2006/relationships/hyperlink" Target="http://www.scienceprofonline.com/" TargetMode="External"/><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17.xml.rels><?xml version="1.0" encoding="UTF-8" standalone="yes"?>
<Relationships xmlns="http://schemas.openxmlformats.org/package/2006/relationships"><Relationship Id="rId3" Type="http://schemas.openxmlformats.org/officeDocument/2006/relationships/hyperlink" Target="http://www.scienceprofonline.org/virtual-cell-main.html" TargetMode="External"/><Relationship Id="rId4" Type="http://schemas.openxmlformats.org/officeDocument/2006/relationships/hyperlink" Target="http://www.scienceprofonline.com/" TargetMode="External"/><Relationship Id="rId5" Type="http://schemas.openxmlformats.org/officeDocument/2006/relationships/image" Target="../media/image16.jpeg"/><Relationship Id="rId6" Type="http://schemas.openxmlformats.org/officeDocument/2006/relationships/hyperlink" Target="http://www.youtube.com/watch?v=2IlHgbOWj4o" TargetMode="External"/><Relationship Id="rId7" Type="http://schemas.openxmlformats.org/officeDocument/2006/relationships/hyperlink" Target="http://en.wikipedia.org/wiki/File:Endomembrane_system_diagram_en.svg" TargetMode="External"/><Relationship Id="rId8" Type="http://schemas.openxmlformats.org/officeDocument/2006/relationships/image" Target="../media/image17.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3" Type="http://schemas.openxmlformats.org/officeDocument/2006/relationships/hyperlink" Target="http://www.scienceprofonline.org/vcbc/inorganic-chemistry-main.html" TargetMode="External"/><Relationship Id="rId4" Type="http://schemas.openxmlformats.org/officeDocument/2006/relationships/hyperlink" Target="http://www.scienceprofonline.com/" TargetMode="External"/><Relationship Id="rId5"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4" Type="http://schemas.openxmlformats.org/officeDocument/2006/relationships/hyperlink" Target="http://commons.wikimedia.org/wiki/File:Hmmingbird_feeder_and_visitor.jpg" TargetMode="External"/><Relationship Id="rId5" Type="http://schemas.openxmlformats.org/officeDocument/2006/relationships/hyperlink" Target="http://www.scienceprofonline.com/virtual-cell-main.html" TargetMode="External"/><Relationship Id="rId6" Type="http://schemas.openxmlformats.org/officeDocument/2006/relationships/hyperlink" Target="http://www.scienceprofonline.com/"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hyperlink" Target="http://www.scienceprofonline.com/virtual-cell-main.html" TargetMode="External"/><Relationship Id="rId5" Type="http://schemas.openxmlformats.org/officeDocument/2006/relationships/hyperlink" Target="http://www.scienceprofonline.com/" TargetMode="External"/><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hyperlink" Target="http://www.scienceprofonline.com/virtual-cell-main.html" TargetMode="External"/><Relationship Id="rId5" Type="http://schemas.openxmlformats.org/officeDocument/2006/relationships/hyperlink" Target="http://www.scienceprofonline.com/" TargetMode="External"/><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hyperlink" Target="https://commons.wikimedia.org/wiki/File:Water_drop_001.jpg" TargetMode="External"/><Relationship Id="rId4" Type="http://schemas.openxmlformats.org/officeDocument/2006/relationships/hyperlink" Target="https://commons.wikimedia.org/wiki/File:Na+H2O.svg" TargetMode="External"/><Relationship Id="rId5" Type="http://schemas.openxmlformats.org/officeDocument/2006/relationships/image" Target="../media/image6.jpg"/><Relationship Id="rId6" Type="http://schemas.openxmlformats.org/officeDocument/2006/relationships/hyperlink" Target="http://www.scienceprofonline.com/virtual-cell-main.html" TargetMode="External"/><Relationship Id="rId7" Type="http://schemas.openxmlformats.org/officeDocument/2006/relationships/hyperlink" Target="http://www.scienceprofonline.com/" TargetMode="External"/><Relationship Id="rId1" Type="http://schemas.openxmlformats.org/officeDocument/2006/relationships/slideLayout" Target="../slideLayouts/slideLayout12.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hyperlink" Target="http://commons.wikimedia.org/wiki/File:209_Polar_Covalent_Bonds_in_a_Water_Molecule.jpg" TargetMode="External"/><Relationship Id="rId4" Type="http://schemas.openxmlformats.org/officeDocument/2006/relationships/hyperlink" Target="http://commons.wikimedia.org/wiki/File:Covalent.svg" TargetMode="External"/><Relationship Id="rId5" Type="http://schemas.openxmlformats.org/officeDocument/2006/relationships/image" Target="../media/image8.jpg"/><Relationship Id="rId6" Type="http://schemas.openxmlformats.org/officeDocument/2006/relationships/hyperlink" Target="https://www.youtube.com/watch?v=PVL24HAesnc" TargetMode="External"/><Relationship Id="rId7" Type="http://schemas.openxmlformats.org/officeDocument/2006/relationships/hyperlink" Target="http://www.scienceprofonline.com/virtual-cell-main.html" TargetMode="External"/><Relationship Id="rId8" Type="http://schemas.openxmlformats.org/officeDocument/2006/relationships/hyperlink" Target="http://www.scienceprofonline.com/" TargetMode="External"/><Relationship Id="rId1" Type="http://schemas.openxmlformats.org/officeDocument/2006/relationships/slideLayout" Target="../slideLayouts/slideLayout13.xml"/><Relationship Id="rId2" Type="http://schemas.openxmlformats.org/officeDocument/2006/relationships/image" Target="../media/image7.jpg"/></Relationships>
</file>

<file path=ppt/slides/_rels/slide8.xml.rels><?xml version="1.0" encoding="UTF-8" standalone="yes"?>
<Relationships xmlns="http://schemas.openxmlformats.org/package/2006/relationships"><Relationship Id="rId3" Type="http://schemas.openxmlformats.org/officeDocument/2006/relationships/hyperlink" Target="http://commons.wikimedia.org/wiki/File:209_Polar_Covalent_Bonds_in_a_Water_Molecule.jpg" TargetMode="External"/><Relationship Id="rId4" Type="http://schemas.openxmlformats.org/officeDocument/2006/relationships/hyperlink" Target="http://www.scienceprofonline.com/virtual-cell-main.html" TargetMode="External"/><Relationship Id="rId5" Type="http://schemas.openxmlformats.org/officeDocument/2006/relationships/hyperlink" Target="http://www.scienceprofonline.com/" TargetMode="External"/><Relationship Id="rId1" Type="http://schemas.openxmlformats.org/officeDocument/2006/relationships/slideLayout" Target="../slideLayouts/slideLayout13.xml"/><Relationship Id="rId2" Type="http://schemas.openxmlformats.org/officeDocument/2006/relationships/image" Target="../media/image7.jp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9.png"/><Relationship Id="rId5" Type="http://schemas.openxmlformats.org/officeDocument/2006/relationships/hyperlink" Target="http://www.youtube.com/watch?v=EBfGcTAJF4o" TargetMode="External"/><Relationship Id="rId6" Type="http://schemas.openxmlformats.org/officeDocument/2006/relationships/hyperlink" Target="https://www.youtube.com/watch?v=-Vw2CrY9Igs" TargetMode="External"/><Relationship Id="rId7" Type="http://schemas.openxmlformats.org/officeDocument/2006/relationships/hyperlink" Target="http://www.scienceprofonline.com/virtual-cell-main.html" TargetMode="External"/><Relationship Id="rId8" Type="http://schemas.openxmlformats.org/officeDocument/2006/relationships/hyperlink" Target="http://www.scienceprofonline.com/" TargetMode="External"/><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ScienceProfOnline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175" y="152400"/>
            <a:ext cx="230505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ChangeArrowheads="1"/>
          </p:cNvSpPr>
          <p:nvPr/>
        </p:nvSpPr>
        <p:spPr bwMode="auto">
          <a:xfrm>
            <a:off x="2743200" y="228600"/>
            <a:ext cx="6234113" cy="1295400"/>
          </a:xfrm>
          <a:prstGeom prst="rect">
            <a:avLst/>
          </a:prstGeom>
          <a:noFill/>
          <a:ln w="76200" cmpd="tri">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800" b="1">
                <a:solidFill>
                  <a:schemeClr val="tx2"/>
                </a:solidFill>
                <a:latin typeface="Comic Sans MS" pitchFamily="66" charset="0"/>
              </a:rPr>
              <a:t>About </a:t>
            </a:r>
            <a:r>
              <a:rPr lang="en-US" altLang="en-US" sz="2800" b="1">
                <a:solidFill>
                  <a:schemeClr val="tx2"/>
                </a:solidFill>
                <a:latin typeface="Comic Sans MS" pitchFamily="66" charset="0"/>
                <a:hlinkClick r:id="rId4"/>
              </a:rPr>
              <a:t>Science Prof Online</a:t>
            </a:r>
            <a:r>
              <a:rPr lang="en-US" altLang="en-US" sz="2800" b="1">
                <a:solidFill>
                  <a:schemeClr val="tx2"/>
                </a:solidFill>
                <a:latin typeface="Comic Sans MS" pitchFamily="66" charset="0"/>
              </a:rPr>
              <a:t> </a:t>
            </a:r>
          </a:p>
          <a:p>
            <a:pPr algn="ctr" eaLnBrk="1" hangingPunct="1"/>
            <a:r>
              <a:rPr lang="en-US" altLang="en-US" sz="2800" b="1">
                <a:solidFill>
                  <a:schemeClr val="tx2"/>
                </a:solidFill>
                <a:latin typeface="Comic Sans MS" pitchFamily="66" charset="0"/>
              </a:rPr>
              <a:t>PowerPoint Resources</a:t>
            </a:r>
          </a:p>
        </p:txBody>
      </p:sp>
      <p:sp>
        <p:nvSpPr>
          <p:cNvPr id="2052" name="Rectangle 3"/>
          <p:cNvSpPr>
            <a:spLocks noChangeArrowheads="1"/>
          </p:cNvSpPr>
          <p:nvPr/>
        </p:nvSpPr>
        <p:spPr bwMode="auto">
          <a:xfrm>
            <a:off x="107950" y="1744663"/>
            <a:ext cx="9036050" cy="3581400"/>
          </a:xfrm>
          <a:prstGeom prst="rect">
            <a:avLst/>
          </a:prstGeom>
          <a:noFill/>
          <a:ln w="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20000"/>
              </a:spcBef>
              <a:buFontTx/>
              <a:buChar char="•"/>
            </a:pPr>
            <a:r>
              <a:rPr lang="en-US" altLang="en-US" sz="1400">
                <a:latin typeface="Comic Sans MS" pitchFamily="66" charset="0"/>
              </a:rPr>
              <a:t> </a:t>
            </a:r>
            <a:r>
              <a:rPr lang="en-US" altLang="en-US" sz="1200">
                <a:latin typeface="Comic Sans MS" pitchFamily="66" charset="0"/>
              </a:rPr>
              <a:t>Science Prof Online (SPO) is a free science education website that provides fully-developed Virtual Science Classrooms,  science-related PowerPoints, articles and images. The site is designed to be a helpful resource for students, educators, and anyone interested in learning about science. </a:t>
            </a:r>
          </a:p>
          <a:p>
            <a:pPr eaLnBrk="1" hangingPunct="1">
              <a:lnSpc>
                <a:spcPct val="80000"/>
              </a:lnSpc>
              <a:spcBef>
                <a:spcPct val="20000"/>
              </a:spcBef>
              <a:buFontTx/>
              <a:buChar char="•"/>
            </a:pPr>
            <a:endParaRPr lang="en-US" altLang="en-US" sz="1200">
              <a:latin typeface="Comic Sans MS" pitchFamily="66" charset="0"/>
            </a:endParaRPr>
          </a:p>
          <a:p>
            <a:pPr eaLnBrk="1" hangingPunct="1">
              <a:lnSpc>
                <a:spcPct val="80000"/>
              </a:lnSpc>
              <a:spcBef>
                <a:spcPct val="20000"/>
              </a:spcBef>
              <a:buFontTx/>
              <a:buChar char="•"/>
            </a:pPr>
            <a:r>
              <a:rPr lang="en-US" altLang="en-US" sz="1200">
                <a:latin typeface="Comic Sans MS" pitchFamily="66" charset="0"/>
              </a:rPr>
              <a:t> The SPO Virtual Classrooms offer many educational resources, including practice test questions, review questions, lecture PowerPoints, video tutorials, sample assignments and course syllabi. New materials are continually being developed, so check back frequently, or follow us on Facebook (Science Prof Online) or Twitter (ScienceProfSPO) for updates.</a:t>
            </a:r>
          </a:p>
          <a:p>
            <a:pPr eaLnBrk="1" hangingPunct="1">
              <a:lnSpc>
                <a:spcPct val="80000"/>
              </a:lnSpc>
              <a:spcBef>
                <a:spcPct val="20000"/>
              </a:spcBef>
              <a:buFontTx/>
              <a:buChar char="•"/>
            </a:pPr>
            <a:endParaRPr lang="en-US" altLang="en-US" sz="1200">
              <a:latin typeface="Comic Sans MS" pitchFamily="66" charset="0"/>
            </a:endParaRPr>
          </a:p>
          <a:p>
            <a:pPr eaLnBrk="1" hangingPunct="1">
              <a:lnSpc>
                <a:spcPct val="80000"/>
              </a:lnSpc>
              <a:spcBef>
                <a:spcPct val="20000"/>
              </a:spcBef>
              <a:buFontTx/>
              <a:buChar char="•"/>
            </a:pPr>
            <a:r>
              <a:rPr lang="en-US" altLang="en-US" sz="1200">
                <a:latin typeface="Comic Sans MS" pitchFamily="66" charset="0"/>
              </a:rPr>
              <a:t> Many SPO PowerPoints are available in a variety of formats, such as fully editable PowerPoint files, as well as uneditable versions in smaller file sizes, such as PowerPoint Shows and Portable Document Format (.pdf), for ease of printing.</a:t>
            </a:r>
          </a:p>
          <a:p>
            <a:pPr eaLnBrk="1" hangingPunct="1">
              <a:lnSpc>
                <a:spcPct val="80000"/>
              </a:lnSpc>
              <a:spcBef>
                <a:spcPct val="20000"/>
              </a:spcBef>
              <a:buFontTx/>
              <a:buChar char="•"/>
            </a:pPr>
            <a:endParaRPr lang="en-US" altLang="en-US" sz="1200">
              <a:latin typeface="Comic Sans MS" pitchFamily="66" charset="0"/>
            </a:endParaRPr>
          </a:p>
          <a:p>
            <a:pPr eaLnBrk="1" hangingPunct="1">
              <a:lnSpc>
                <a:spcPct val="80000"/>
              </a:lnSpc>
              <a:spcBef>
                <a:spcPct val="20000"/>
              </a:spcBef>
              <a:buFontTx/>
              <a:buChar char="•"/>
            </a:pPr>
            <a:r>
              <a:rPr lang="en-US" altLang="en-US" sz="1200">
                <a:latin typeface="Comic Sans MS" pitchFamily="66" charset="0"/>
              </a:rPr>
              <a:t> Images used on this resource, and on the SPO website are, wherever possible, credited and linked to their source. Any words underlined and appearing in blue are links that can be clicked on for more information. PowerPoints must be viewed in </a:t>
            </a:r>
            <a:r>
              <a:rPr lang="en-US" altLang="en-US" sz="1200" i="1">
                <a:latin typeface="Comic Sans MS" pitchFamily="66" charset="0"/>
              </a:rPr>
              <a:t>slide show mode </a:t>
            </a:r>
            <a:r>
              <a:rPr lang="en-US" altLang="en-US" sz="1200">
                <a:latin typeface="Comic Sans MS" pitchFamily="66" charset="0"/>
              </a:rPr>
              <a:t>to use the hyperlinks directly.</a:t>
            </a:r>
          </a:p>
          <a:p>
            <a:pPr eaLnBrk="1" hangingPunct="1">
              <a:lnSpc>
                <a:spcPct val="80000"/>
              </a:lnSpc>
              <a:spcBef>
                <a:spcPct val="20000"/>
              </a:spcBef>
            </a:pPr>
            <a:endParaRPr lang="en-US" altLang="en-US" sz="1200">
              <a:latin typeface="Comic Sans MS" pitchFamily="66" charset="0"/>
            </a:endParaRPr>
          </a:p>
          <a:p>
            <a:pPr eaLnBrk="1" hangingPunct="1">
              <a:lnSpc>
                <a:spcPct val="80000"/>
              </a:lnSpc>
              <a:spcBef>
                <a:spcPct val="20000"/>
              </a:spcBef>
              <a:buFontTx/>
              <a:buChar char="•"/>
            </a:pPr>
            <a:r>
              <a:rPr lang="en-US" altLang="en-US" sz="1200">
                <a:latin typeface="Comic Sans MS" pitchFamily="66" charset="0"/>
              </a:rPr>
              <a:t> Several helpful links to fun and interactive learning tools are included throughout the PPT and on the Smart Links slide, near the end of each presentation. You must be in </a:t>
            </a:r>
            <a:r>
              <a:rPr lang="en-US" altLang="en-US" sz="1200" i="1">
                <a:latin typeface="Comic Sans MS" pitchFamily="66" charset="0"/>
              </a:rPr>
              <a:t>slide show mode </a:t>
            </a:r>
            <a:r>
              <a:rPr lang="en-US" altLang="en-US" sz="1200">
                <a:latin typeface="Comic Sans MS" pitchFamily="66" charset="0"/>
              </a:rPr>
              <a:t>to utilize hyperlinks and animations.</a:t>
            </a:r>
          </a:p>
          <a:p>
            <a:pPr eaLnBrk="1" hangingPunct="1">
              <a:lnSpc>
                <a:spcPct val="80000"/>
              </a:lnSpc>
              <a:spcBef>
                <a:spcPct val="20000"/>
              </a:spcBef>
            </a:pPr>
            <a:r>
              <a:rPr lang="en-US" altLang="en-US" sz="1200">
                <a:latin typeface="Comic Sans MS" pitchFamily="66" charset="0"/>
              </a:rPr>
              <a:t>	</a:t>
            </a:r>
          </a:p>
          <a:p>
            <a:pPr eaLnBrk="1" hangingPunct="1">
              <a:lnSpc>
                <a:spcPct val="80000"/>
              </a:lnSpc>
              <a:spcBef>
                <a:spcPct val="20000"/>
              </a:spcBef>
              <a:buFontTx/>
              <a:buChar char="•"/>
            </a:pPr>
            <a:r>
              <a:rPr lang="en-US" altLang="en-US" sz="1200">
                <a:latin typeface="Comic Sans MS" pitchFamily="66" charset="0"/>
              </a:rPr>
              <a:t>This digital resource is licensed under Creative Commons </a:t>
            </a:r>
            <a:r>
              <a:rPr lang="en-US" altLang="en-US" sz="1100">
                <a:latin typeface="Comic Sans MS" pitchFamily="66" charset="0"/>
              </a:rPr>
              <a:t>Attribution-ShareAlike 3.0:</a:t>
            </a:r>
          </a:p>
          <a:p>
            <a:pPr eaLnBrk="1" hangingPunct="1">
              <a:lnSpc>
                <a:spcPct val="80000"/>
              </a:lnSpc>
              <a:spcBef>
                <a:spcPct val="20000"/>
              </a:spcBef>
            </a:pPr>
            <a:r>
              <a:rPr lang="en-US" altLang="en-US" sz="1100">
                <a:latin typeface="Comic Sans MS" pitchFamily="66" charset="0"/>
              </a:rPr>
              <a:t>  </a:t>
            </a:r>
            <a:r>
              <a:rPr lang="en-US" altLang="en-US" sz="1100">
                <a:latin typeface="Comic Sans MS" pitchFamily="66" charset="0"/>
                <a:hlinkClick r:id="rId5"/>
              </a:rPr>
              <a:t>http://creativecommons.org/licenses/by-sa/3.0/</a:t>
            </a:r>
            <a:r>
              <a:rPr lang="en-US" altLang="en-US" sz="1100">
                <a:latin typeface="Comic Sans MS" pitchFamily="66" charset="0"/>
              </a:rPr>
              <a:t>	                 </a:t>
            </a:r>
            <a:endParaRPr lang="en-US" altLang="en-US" sz="1200">
              <a:latin typeface="Comic Sans MS" pitchFamily="66" charset="0"/>
            </a:endParaRPr>
          </a:p>
        </p:txBody>
      </p:sp>
      <p:sp>
        <p:nvSpPr>
          <p:cNvPr id="2053" name="Text Box 5"/>
          <p:cNvSpPr txBox="1">
            <a:spLocks noChangeArrowheads="1"/>
          </p:cNvSpPr>
          <p:nvPr/>
        </p:nvSpPr>
        <p:spPr bwMode="auto">
          <a:xfrm>
            <a:off x="107950" y="5334000"/>
            <a:ext cx="2667000"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20000"/>
              </a:spcBef>
            </a:pPr>
            <a:r>
              <a:rPr lang="en-US" altLang="en-US" sz="1200">
                <a:latin typeface="Comic Sans MS" pitchFamily="66" charset="0"/>
                <a:cs typeface="Arial" charset="0"/>
              </a:rPr>
              <a:t>Alicia Cepaitis, MS</a:t>
            </a:r>
          </a:p>
          <a:p>
            <a:pPr eaLnBrk="1" hangingPunct="1">
              <a:lnSpc>
                <a:spcPct val="80000"/>
              </a:lnSpc>
              <a:spcBef>
                <a:spcPct val="20000"/>
              </a:spcBef>
            </a:pPr>
            <a:r>
              <a:rPr lang="en-US" altLang="en-US" sz="1200">
                <a:latin typeface="Comic Sans MS" pitchFamily="66" charset="0"/>
                <a:cs typeface="Arial" charset="0"/>
              </a:rPr>
              <a:t>Chief Creative Nerd</a:t>
            </a:r>
          </a:p>
          <a:p>
            <a:pPr eaLnBrk="1" hangingPunct="1">
              <a:lnSpc>
                <a:spcPct val="80000"/>
              </a:lnSpc>
              <a:spcBef>
                <a:spcPct val="20000"/>
              </a:spcBef>
            </a:pPr>
            <a:r>
              <a:rPr lang="en-US" altLang="en-US" sz="1200">
                <a:latin typeface="Comic Sans MS" pitchFamily="66" charset="0"/>
                <a:cs typeface="Arial" charset="0"/>
              </a:rPr>
              <a:t>Science Prof Online</a:t>
            </a:r>
          </a:p>
          <a:p>
            <a:pPr eaLnBrk="1" hangingPunct="1">
              <a:lnSpc>
                <a:spcPct val="80000"/>
              </a:lnSpc>
              <a:spcBef>
                <a:spcPct val="20000"/>
              </a:spcBef>
            </a:pPr>
            <a:r>
              <a:rPr lang="en-US" altLang="en-US" sz="1200">
                <a:latin typeface="Comic Sans MS" pitchFamily="66" charset="0"/>
                <a:cs typeface="Arial" charset="0"/>
              </a:rPr>
              <a:t>Online Education Resources, LLC</a:t>
            </a:r>
          </a:p>
          <a:p>
            <a:pPr eaLnBrk="1" hangingPunct="1">
              <a:lnSpc>
                <a:spcPct val="80000"/>
              </a:lnSpc>
              <a:spcBef>
                <a:spcPct val="20000"/>
              </a:spcBef>
            </a:pPr>
            <a:r>
              <a:rPr lang="en-US" altLang="en-US" sz="1200">
                <a:latin typeface="Comic Sans MS" pitchFamily="66" charset="0"/>
                <a:cs typeface="Arial" charset="0"/>
                <a:hlinkClick r:id="rId6"/>
              </a:rPr>
              <a:t>alicia@scienceprofonline.com</a:t>
            </a:r>
            <a:endParaRPr lang="en-US" altLang="en-US" sz="1200">
              <a:latin typeface="Comic Sans MS" pitchFamily="66" charset="0"/>
              <a:cs typeface="Arial" charset="0"/>
            </a:endParaRPr>
          </a:p>
        </p:txBody>
      </p:sp>
      <p:sp>
        <p:nvSpPr>
          <p:cNvPr id="2054" name="Rectangle 6"/>
          <p:cNvSpPr>
            <a:spLocks noChangeArrowheads="1"/>
          </p:cNvSpPr>
          <p:nvPr/>
        </p:nvSpPr>
        <p:spPr bwMode="auto">
          <a:xfrm>
            <a:off x="0" y="6613525"/>
            <a:ext cx="4149725"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000">
                <a:latin typeface="Comic Sans MS" pitchFamily="66" charset="0"/>
              </a:rPr>
              <a:t>From the </a:t>
            </a:r>
            <a:r>
              <a:rPr lang="en-US" altLang="en-US" sz="1000">
                <a:latin typeface="Comic Sans MS" pitchFamily="66" charset="0"/>
                <a:hlinkClick r:id="rId7"/>
              </a:rPr>
              <a:t>Virtual Cell Biology Classroom</a:t>
            </a:r>
            <a:r>
              <a:rPr lang="en-US" altLang="en-US" sz="1000">
                <a:latin typeface="Comic Sans MS" pitchFamily="66" charset="0"/>
              </a:rPr>
              <a:t> on </a:t>
            </a:r>
            <a:r>
              <a:rPr lang="en-US" altLang="en-US" sz="1000">
                <a:latin typeface="Comic Sans MS" pitchFamily="66" charset="0"/>
                <a:hlinkClick r:id="rId8"/>
              </a:rPr>
              <a:t>ScienceProfOnline.com</a:t>
            </a:r>
            <a:endParaRPr lang="en-US" altLang="en-US" sz="1000">
              <a:latin typeface="Comic Sans MS" pitchFamily="66" charset="0"/>
            </a:endParaRPr>
          </a:p>
        </p:txBody>
      </p:sp>
      <p:sp>
        <p:nvSpPr>
          <p:cNvPr id="2055" name="Text Box 14"/>
          <p:cNvSpPr txBox="1">
            <a:spLocks noChangeArrowheads="1"/>
          </p:cNvSpPr>
          <p:nvPr/>
        </p:nvSpPr>
        <p:spPr bwMode="auto">
          <a:xfrm>
            <a:off x="6097588" y="6615113"/>
            <a:ext cx="304641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000">
                <a:latin typeface="Comic Sans MS" pitchFamily="66" charset="0"/>
                <a:cs typeface="Arial" charset="0"/>
              </a:rPr>
              <a:t>Image: Compound microscope objectives, T. Port</a:t>
            </a:r>
          </a:p>
        </p:txBody>
      </p:sp>
      <p:sp>
        <p:nvSpPr>
          <p:cNvPr id="2056" name="Text Box 8"/>
          <p:cNvSpPr txBox="1">
            <a:spLocks noChangeArrowheads="1"/>
          </p:cNvSpPr>
          <p:nvPr/>
        </p:nvSpPr>
        <p:spPr bwMode="auto">
          <a:xfrm>
            <a:off x="5930900" y="5326063"/>
            <a:ext cx="2667000" cy="116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20000"/>
              </a:spcBef>
            </a:pPr>
            <a:r>
              <a:rPr lang="en-US" altLang="en-US" sz="1200">
                <a:latin typeface="Comic Sans MS" pitchFamily="66" charset="0"/>
                <a:cs typeface="Arial" charset="0"/>
              </a:rPr>
              <a:t>Tami Port, MS</a:t>
            </a:r>
          </a:p>
          <a:p>
            <a:pPr eaLnBrk="1" hangingPunct="1">
              <a:lnSpc>
                <a:spcPct val="80000"/>
              </a:lnSpc>
              <a:spcBef>
                <a:spcPct val="20000"/>
              </a:spcBef>
            </a:pPr>
            <a:r>
              <a:rPr lang="en-US" altLang="en-US" sz="1200">
                <a:latin typeface="Comic Sans MS" pitchFamily="66" charset="0"/>
                <a:cs typeface="Arial" charset="0"/>
              </a:rPr>
              <a:t>Creator of Science Prof Online</a:t>
            </a:r>
          </a:p>
          <a:p>
            <a:pPr eaLnBrk="1" hangingPunct="1">
              <a:lnSpc>
                <a:spcPct val="80000"/>
              </a:lnSpc>
              <a:spcBef>
                <a:spcPct val="20000"/>
              </a:spcBef>
            </a:pPr>
            <a:r>
              <a:rPr lang="en-US" altLang="en-US" sz="1200">
                <a:latin typeface="Comic Sans MS" pitchFamily="66" charset="0"/>
                <a:cs typeface="Arial" charset="0"/>
              </a:rPr>
              <a:t>Chief Executive Nerd</a:t>
            </a:r>
          </a:p>
          <a:p>
            <a:pPr eaLnBrk="1" hangingPunct="1">
              <a:lnSpc>
                <a:spcPct val="80000"/>
              </a:lnSpc>
              <a:spcBef>
                <a:spcPct val="20000"/>
              </a:spcBef>
            </a:pPr>
            <a:r>
              <a:rPr lang="en-US" altLang="en-US" sz="1200">
                <a:latin typeface="Comic Sans MS" pitchFamily="66" charset="0"/>
                <a:cs typeface="Arial" charset="0"/>
              </a:rPr>
              <a:t>Science Prof Online</a:t>
            </a:r>
          </a:p>
          <a:p>
            <a:pPr eaLnBrk="1" hangingPunct="1">
              <a:lnSpc>
                <a:spcPct val="80000"/>
              </a:lnSpc>
              <a:spcBef>
                <a:spcPct val="20000"/>
              </a:spcBef>
            </a:pPr>
            <a:r>
              <a:rPr lang="en-US" altLang="en-US" sz="1200">
                <a:latin typeface="Comic Sans MS" pitchFamily="66" charset="0"/>
                <a:cs typeface="Arial" charset="0"/>
              </a:rPr>
              <a:t>Online Education Resources, LLC</a:t>
            </a:r>
          </a:p>
          <a:p>
            <a:pPr eaLnBrk="1" hangingPunct="1">
              <a:lnSpc>
                <a:spcPct val="80000"/>
              </a:lnSpc>
              <a:spcBef>
                <a:spcPct val="20000"/>
              </a:spcBef>
            </a:pPr>
            <a:r>
              <a:rPr lang="en-US" altLang="en-US" sz="1200">
                <a:latin typeface="Comic Sans MS" pitchFamily="66" charset="0"/>
                <a:cs typeface="Arial" charset="0"/>
                <a:hlinkClick r:id="rId9"/>
              </a:rPr>
              <a:t>info@scienceprofonline.com</a:t>
            </a:r>
            <a:endParaRPr lang="en-US" altLang="en-US" sz="1200">
              <a:latin typeface="Comic Sans MS" pitchFamily="66"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28600" y="152401"/>
            <a:ext cx="8915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sz="3200" b="1" dirty="0" smtClean="0">
                <a:solidFill>
                  <a:schemeClr val="tx1"/>
                </a:solidFill>
                <a:latin typeface="Comic Sans MS"/>
                <a:cs typeface="Comic Sans MS"/>
              </a:rPr>
              <a:t>Charged </a:t>
            </a:r>
            <a:r>
              <a:rPr lang="en-US" sz="3200" b="1" dirty="0">
                <a:solidFill>
                  <a:schemeClr val="tx1"/>
                </a:solidFill>
                <a:latin typeface="Comic Sans MS"/>
                <a:cs typeface="Comic Sans MS"/>
              </a:rPr>
              <a:t>m</a:t>
            </a:r>
            <a:r>
              <a:rPr lang="en-US" sz="3200" b="1" dirty="0" smtClean="0">
                <a:solidFill>
                  <a:schemeClr val="tx1"/>
                </a:solidFill>
                <a:latin typeface="Comic Sans MS"/>
                <a:cs typeface="Comic Sans MS"/>
              </a:rPr>
              <a:t>olecules are </a:t>
            </a:r>
            <a:r>
              <a:rPr lang="en-US" sz="3600" b="1" dirty="0" smtClean="0">
                <a:solidFill>
                  <a:srgbClr val="3366FF"/>
                </a:solidFill>
                <a:latin typeface="Comic Sans MS"/>
                <a:cs typeface="Comic Sans MS"/>
              </a:rPr>
              <a:t>Hydrophilic</a:t>
            </a:r>
            <a:endParaRPr lang="en-US" sz="3600" b="1" dirty="0">
              <a:solidFill>
                <a:srgbClr val="3366FF"/>
              </a:solidFill>
              <a:latin typeface="Comic Sans MS"/>
              <a:cs typeface="Comic Sans MS"/>
            </a:endParaRPr>
          </a:p>
        </p:txBody>
      </p:sp>
      <p:sp>
        <p:nvSpPr>
          <p:cNvPr id="7" name="Rectangle 3"/>
          <p:cNvSpPr>
            <a:spLocks noGrp="1" noChangeArrowheads="1"/>
          </p:cNvSpPr>
          <p:nvPr>
            <p:ph type="body" idx="4294967295"/>
          </p:nvPr>
        </p:nvSpPr>
        <p:spPr>
          <a:xfrm>
            <a:off x="304800" y="1371600"/>
            <a:ext cx="4191000" cy="2743200"/>
          </a:xfrm>
        </p:spPr>
        <p:txBody>
          <a:bodyPr/>
          <a:lstStyle/>
          <a:p>
            <a:pPr marL="342900" lvl="1" indent="-342900" eaLnBrk="1" hangingPunct="1">
              <a:buFontTx/>
              <a:buChar char="-"/>
            </a:pPr>
            <a:r>
              <a:rPr lang="en-US" sz="2400" dirty="0" smtClean="0">
                <a:solidFill>
                  <a:schemeClr val="tx2"/>
                </a:solidFill>
                <a:latin typeface="Comic Sans MS"/>
                <a:cs typeface="Comic Sans MS"/>
              </a:rPr>
              <a:t>from </a:t>
            </a:r>
            <a:r>
              <a:rPr lang="en-US" sz="2400" dirty="0">
                <a:solidFill>
                  <a:schemeClr val="tx2"/>
                </a:solidFill>
                <a:latin typeface="Comic Sans MS"/>
                <a:cs typeface="Comic Sans MS"/>
              </a:rPr>
              <a:t>the Greek </a:t>
            </a:r>
            <a:r>
              <a:rPr lang="en-US" sz="2000" dirty="0">
                <a:solidFill>
                  <a:schemeClr val="tx2"/>
                </a:solidFill>
                <a:latin typeface="Comic Sans MS"/>
                <a:cs typeface="Comic Sans MS"/>
              </a:rPr>
              <a:t>(</a:t>
            </a:r>
            <a:r>
              <a:rPr lang="en-US" sz="2000" dirty="0" err="1">
                <a:solidFill>
                  <a:schemeClr val="tx2"/>
                </a:solidFill>
                <a:latin typeface="Comic Sans MS"/>
                <a:cs typeface="Comic Sans MS"/>
              </a:rPr>
              <a:t>hydros</a:t>
            </a:r>
            <a:r>
              <a:rPr lang="en-US" sz="2000" dirty="0">
                <a:solidFill>
                  <a:schemeClr val="tx2"/>
                </a:solidFill>
                <a:latin typeface="Comic Sans MS"/>
                <a:cs typeface="Comic Sans MS"/>
              </a:rPr>
              <a:t>) </a:t>
            </a:r>
            <a:r>
              <a:rPr lang="en-US" sz="2400" dirty="0">
                <a:solidFill>
                  <a:schemeClr val="tx2"/>
                </a:solidFill>
                <a:latin typeface="Comic Sans MS"/>
                <a:cs typeface="Comic Sans MS"/>
              </a:rPr>
              <a:t>"water" </a:t>
            </a:r>
            <a:r>
              <a:rPr lang="en-US" sz="2400" dirty="0" smtClean="0">
                <a:solidFill>
                  <a:schemeClr val="tx2"/>
                </a:solidFill>
                <a:latin typeface="Comic Sans MS"/>
                <a:cs typeface="Comic Sans MS"/>
              </a:rPr>
              <a:t>and </a:t>
            </a:r>
            <a:r>
              <a:rPr lang="en-US" sz="2000" dirty="0">
                <a:solidFill>
                  <a:schemeClr val="tx2"/>
                </a:solidFill>
                <a:latin typeface="Comic Sans MS"/>
                <a:cs typeface="Comic Sans MS"/>
              </a:rPr>
              <a:t>(</a:t>
            </a:r>
            <a:r>
              <a:rPr lang="en-US" sz="2000" dirty="0" err="1">
                <a:solidFill>
                  <a:schemeClr val="tx2"/>
                </a:solidFill>
                <a:latin typeface="Comic Sans MS"/>
                <a:cs typeface="Comic Sans MS"/>
              </a:rPr>
              <a:t>philia</a:t>
            </a:r>
            <a:r>
              <a:rPr lang="en-US" sz="2000" dirty="0">
                <a:solidFill>
                  <a:schemeClr val="tx2"/>
                </a:solidFill>
                <a:latin typeface="Comic Sans MS"/>
                <a:cs typeface="Comic Sans MS"/>
              </a:rPr>
              <a:t>) </a:t>
            </a:r>
            <a:r>
              <a:rPr lang="en-US" sz="2400" dirty="0">
                <a:solidFill>
                  <a:schemeClr val="tx2"/>
                </a:solidFill>
                <a:latin typeface="Comic Sans MS"/>
                <a:cs typeface="Comic Sans MS"/>
              </a:rPr>
              <a:t>"</a:t>
            </a:r>
            <a:r>
              <a:rPr lang="en-US" sz="2400" dirty="0" smtClean="0">
                <a:solidFill>
                  <a:schemeClr val="tx2"/>
                </a:solidFill>
                <a:latin typeface="Comic Sans MS"/>
                <a:cs typeface="Comic Sans MS"/>
              </a:rPr>
              <a:t>friendship” </a:t>
            </a:r>
          </a:p>
          <a:p>
            <a:pPr marL="285750" lvl="1" eaLnBrk="1" hangingPunct="1">
              <a:buFontTx/>
              <a:buChar char="-"/>
            </a:pPr>
            <a:r>
              <a:rPr lang="en-US" sz="2400" dirty="0" smtClean="0">
                <a:solidFill>
                  <a:schemeClr val="tx2"/>
                </a:solidFill>
                <a:latin typeface="Comic Sans MS"/>
                <a:cs typeface="Comic Sans MS"/>
              </a:rPr>
              <a:t>Water loving</a:t>
            </a:r>
          </a:p>
          <a:p>
            <a:pPr marL="285750" lvl="1" eaLnBrk="1" hangingPunct="1">
              <a:buFontTx/>
              <a:buChar char="-"/>
            </a:pPr>
            <a:r>
              <a:rPr lang="en-US" sz="2400" dirty="0" smtClean="0">
                <a:solidFill>
                  <a:schemeClr val="tx2"/>
                </a:solidFill>
                <a:latin typeface="Comic Sans MS"/>
                <a:cs typeface="Comic Sans MS"/>
              </a:rPr>
              <a:t>W</a:t>
            </a:r>
            <a:r>
              <a:rPr lang="en-US" sz="2400" dirty="0" smtClean="0">
                <a:latin typeface="Comic Sans MS"/>
                <a:cs typeface="Comic Sans MS"/>
              </a:rPr>
              <a:t>ater soluble</a:t>
            </a:r>
            <a:endParaRPr lang="en-US" sz="2400" dirty="0">
              <a:latin typeface="Comic Sans MS"/>
              <a:cs typeface="Comic Sans MS"/>
            </a:endParaRPr>
          </a:p>
          <a:p>
            <a:pPr marL="285750" lvl="1" eaLnBrk="1" hangingPunct="1">
              <a:buFontTx/>
              <a:buChar char="-"/>
            </a:pPr>
            <a:r>
              <a:rPr lang="en-US" sz="2400" b="1" dirty="0" smtClean="0">
                <a:latin typeface="Comic Sans MS"/>
                <a:cs typeface="Comic Sans MS"/>
              </a:rPr>
              <a:t>Example: </a:t>
            </a:r>
            <a:r>
              <a:rPr lang="en-US" sz="2400" dirty="0" smtClean="0">
                <a:latin typeface="Comic Sans MS"/>
                <a:cs typeface="Comic Sans MS"/>
              </a:rPr>
              <a:t>Water &amp; sugar</a:t>
            </a:r>
          </a:p>
          <a:p>
            <a:pPr marL="914400" lvl="2" indent="0" eaLnBrk="1" hangingPunct="1">
              <a:buNone/>
            </a:pPr>
            <a:endParaRPr lang="en-US" sz="2000" dirty="0">
              <a:latin typeface="Comic Sans MS"/>
              <a:cs typeface="Comic Sans MS"/>
            </a:endParaRPr>
          </a:p>
          <a:p>
            <a:pPr marL="914400" lvl="2" indent="0" eaLnBrk="1" hangingPunct="1">
              <a:buNone/>
            </a:pPr>
            <a:endParaRPr lang="en-US" dirty="0">
              <a:latin typeface="Arial" charset="0"/>
            </a:endParaRPr>
          </a:p>
          <a:p>
            <a:pPr lvl="1" eaLnBrk="1" hangingPunct="1">
              <a:buFont typeface="Wingdings" charset="0"/>
              <a:buNone/>
            </a:pPr>
            <a:r>
              <a:rPr lang="en-US" dirty="0">
                <a:latin typeface="Arial" charset="0"/>
              </a:rPr>
              <a:t>	</a:t>
            </a:r>
          </a:p>
        </p:txBody>
      </p:sp>
      <p:pic>
        <p:nvPicPr>
          <p:cNvPr id="8" name="Picture 7" descr="Hummingbird_feed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8200" y="1143000"/>
            <a:ext cx="3962400" cy="313884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3" name="Text Box 5"/>
          <p:cNvSpPr txBox="1">
            <a:spLocks noChangeArrowheads="1"/>
          </p:cNvSpPr>
          <p:nvPr/>
        </p:nvSpPr>
        <p:spPr bwMode="auto">
          <a:xfrm>
            <a:off x="4116" y="6471856"/>
            <a:ext cx="2743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1000" dirty="0">
                <a:latin typeface="Comic Sans MS" pitchFamily="66" charset="0"/>
              </a:rPr>
              <a:t>Image: </a:t>
            </a:r>
            <a:r>
              <a:rPr lang="en-US" sz="1000" dirty="0" smtClean="0">
                <a:latin typeface="Comic Sans MS" pitchFamily="66" charset="0"/>
                <a:hlinkClick r:id="rId3"/>
              </a:rPr>
              <a:t>Hummingbird at feeder</a:t>
            </a:r>
            <a:r>
              <a:rPr lang="en-US" sz="1000" dirty="0" smtClean="0">
                <a:latin typeface="Comic Sans MS" pitchFamily="66" charset="0"/>
              </a:rPr>
              <a:t>, </a:t>
            </a:r>
            <a:r>
              <a:rPr lang="en-US" sz="1000" dirty="0">
                <a:latin typeface="Comic Sans MS" pitchFamily="66" charset="0"/>
                <a:hlinkClick r:id="rId4"/>
              </a:rPr>
              <a:t>W</a:t>
            </a:r>
            <a:r>
              <a:rPr lang="en-US" sz="1000" dirty="0" smtClean="0">
                <a:latin typeface="Comic Sans MS" pitchFamily="66" charset="0"/>
                <a:hlinkClick r:id="rId4"/>
              </a:rPr>
              <a:t>ater molecule</a:t>
            </a:r>
            <a:r>
              <a:rPr lang="en-US" sz="1000" dirty="0" smtClean="0">
                <a:latin typeface="Comic Sans MS" pitchFamily="66" charset="0"/>
              </a:rPr>
              <a:t>, </a:t>
            </a:r>
            <a:r>
              <a:rPr lang="en-US" sz="1000" dirty="0" smtClean="0">
                <a:latin typeface="Comic Sans MS" pitchFamily="66" charset="0"/>
                <a:hlinkClick r:id="rId5"/>
              </a:rPr>
              <a:t>Sucrose molecule</a:t>
            </a:r>
            <a:r>
              <a:rPr lang="en-US" sz="1000" dirty="0" smtClean="0">
                <a:latin typeface="Comic Sans MS" pitchFamily="66" charset="0"/>
              </a:rPr>
              <a:t>, Wiki</a:t>
            </a:r>
            <a:endParaRPr lang="en-US" sz="1000" dirty="0">
              <a:latin typeface="Comic Sans MS" pitchFamily="66" charset="0"/>
            </a:endParaRPr>
          </a:p>
        </p:txBody>
      </p:sp>
      <p:pic>
        <p:nvPicPr>
          <p:cNvPr id="2" name="Picture 1" descr="Sucrose_CASCC.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962400" y="4800599"/>
            <a:ext cx="4343400" cy="1589741"/>
          </a:xfrm>
          <a:prstGeom prst="rect">
            <a:avLst/>
          </a:prstGeom>
        </p:spPr>
      </p:pic>
      <p:pic>
        <p:nvPicPr>
          <p:cNvPr id="3" name="Picture 2" descr="water.jpe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219200" y="4419600"/>
            <a:ext cx="1714500" cy="1730829"/>
          </a:xfrm>
          <a:prstGeom prst="rect">
            <a:avLst/>
          </a:prstGeom>
        </p:spPr>
      </p:pic>
      <p:sp>
        <p:nvSpPr>
          <p:cNvPr id="10" name="Rectangle 6"/>
          <p:cNvSpPr>
            <a:spLocks noChangeArrowheads="1"/>
          </p:cNvSpPr>
          <p:nvPr/>
        </p:nvSpPr>
        <p:spPr bwMode="auto">
          <a:xfrm>
            <a:off x="4994275" y="6611937"/>
            <a:ext cx="4149725"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1000" dirty="0">
                <a:latin typeface="Comic Sans MS" pitchFamily="66" charset="0"/>
              </a:rPr>
              <a:t>From the </a:t>
            </a:r>
            <a:r>
              <a:rPr lang="en-US" altLang="en-US" sz="1000" dirty="0">
                <a:latin typeface="Comic Sans MS" pitchFamily="66" charset="0"/>
                <a:hlinkClick r:id="rId8"/>
              </a:rPr>
              <a:t>Virtual Cell Biology Classroom</a:t>
            </a:r>
            <a:r>
              <a:rPr lang="en-US" altLang="en-US" sz="1000" dirty="0">
                <a:latin typeface="Comic Sans MS" pitchFamily="66" charset="0"/>
              </a:rPr>
              <a:t> on </a:t>
            </a:r>
            <a:r>
              <a:rPr lang="en-US" altLang="en-US" sz="1000" dirty="0">
                <a:latin typeface="Comic Sans MS" pitchFamily="66" charset="0"/>
                <a:hlinkClick r:id="rId9"/>
              </a:rPr>
              <a:t>ScienceProfOnline.com</a:t>
            </a:r>
            <a:endParaRPr lang="en-US" altLang="en-US" sz="1000" dirty="0">
              <a:latin typeface="Comic Sans MS" pitchFamily="66" charset="0"/>
            </a:endParaRPr>
          </a:p>
        </p:txBody>
      </p:sp>
    </p:spTree>
    <p:extLst>
      <p:ext uri="{BB962C8B-B14F-4D97-AF65-F5344CB8AC3E}">
        <p14:creationId xmlns:p14="http://schemas.microsoft.com/office/powerpoint/2010/main" val="216172757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title" idx="4294967295"/>
          </p:nvPr>
        </p:nvSpPr>
        <p:spPr>
          <a:xfrm>
            <a:off x="457200" y="381000"/>
            <a:ext cx="8229600" cy="1139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nchorCtr="0"/>
          <a:lstStyle/>
          <a:p>
            <a:r>
              <a:rPr lang="en-US" sz="3600" b="1" dirty="0">
                <a:solidFill>
                  <a:schemeClr val="tx1"/>
                </a:solidFill>
                <a:effectLst/>
                <a:latin typeface="Comic Sans MS"/>
                <a:cs typeface="Comic Sans MS"/>
              </a:rPr>
              <a:t>Non</a:t>
            </a:r>
            <a:r>
              <a:rPr lang="en-US" sz="3600" b="1" dirty="0" smtClean="0">
                <a:solidFill>
                  <a:schemeClr val="tx1"/>
                </a:solidFill>
                <a:effectLst/>
                <a:latin typeface="Comic Sans MS"/>
                <a:cs typeface="Comic Sans MS"/>
              </a:rPr>
              <a:t>-polar </a:t>
            </a:r>
            <a:r>
              <a:rPr lang="en-US" sz="3600" b="1" dirty="0">
                <a:solidFill>
                  <a:schemeClr val="tx1"/>
                </a:solidFill>
                <a:effectLst/>
                <a:latin typeface="Comic Sans MS"/>
                <a:cs typeface="Comic Sans MS"/>
              </a:rPr>
              <a:t>substances </a:t>
            </a:r>
            <a:br>
              <a:rPr lang="en-US" sz="3600" b="1" dirty="0">
                <a:solidFill>
                  <a:schemeClr val="tx1"/>
                </a:solidFill>
                <a:effectLst/>
                <a:latin typeface="Comic Sans MS"/>
                <a:cs typeface="Comic Sans MS"/>
              </a:rPr>
            </a:br>
            <a:r>
              <a:rPr lang="en-US" sz="3600" b="1" dirty="0">
                <a:solidFill>
                  <a:schemeClr val="tx1"/>
                </a:solidFill>
                <a:effectLst/>
                <a:latin typeface="Comic Sans MS"/>
                <a:cs typeface="Comic Sans MS"/>
              </a:rPr>
              <a:t>DO NOT carry any kind of charge</a:t>
            </a:r>
          </a:p>
        </p:txBody>
      </p:sp>
      <p:sp>
        <p:nvSpPr>
          <p:cNvPr id="7" name="Rectangle 5"/>
          <p:cNvSpPr>
            <a:spLocks noGrp="1" noChangeArrowheads="1"/>
          </p:cNvSpPr>
          <p:nvPr>
            <p:ph type="body" sz="half" idx="4294967295"/>
          </p:nvPr>
        </p:nvSpPr>
        <p:spPr>
          <a:xfrm>
            <a:off x="381000" y="2209800"/>
            <a:ext cx="3124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lstStyle/>
          <a:p>
            <a:pPr marL="0" indent="-285750">
              <a:buFont typeface="Wingdings" charset="0"/>
              <a:buNone/>
            </a:pPr>
            <a:r>
              <a:rPr lang="en-US" sz="2800" dirty="0">
                <a:latin typeface="Comic Sans MS"/>
                <a:cs typeface="Comic Sans MS"/>
              </a:rPr>
              <a:t>M</a:t>
            </a:r>
            <a:r>
              <a:rPr lang="en-US" sz="2800" dirty="0" smtClean="0">
                <a:latin typeface="Comic Sans MS"/>
                <a:cs typeface="Comic Sans MS"/>
              </a:rPr>
              <a:t>ainly </a:t>
            </a:r>
            <a:r>
              <a:rPr lang="en-US" sz="2800" dirty="0" smtClean="0">
                <a:effectLst/>
                <a:latin typeface="Comic Sans MS"/>
                <a:cs typeface="Comic Sans MS"/>
              </a:rPr>
              <a:t>molecules </a:t>
            </a:r>
            <a:r>
              <a:rPr lang="en-US" sz="2800" dirty="0">
                <a:effectLst/>
                <a:latin typeface="Comic Sans MS"/>
                <a:cs typeface="Comic Sans MS"/>
              </a:rPr>
              <a:t>made of  C</a:t>
            </a:r>
            <a:r>
              <a:rPr lang="ja-JP" altLang="en-US" sz="2800" dirty="0">
                <a:effectLst/>
                <a:latin typeface="Comic Sans MS"/>
                <a:cs typeface="Comic Sans MS"/>
              </a:rPr>
              <a:t>’</a:t>
            </a:r>
            <a:r>
              <a:rPr lang="en-US" sz="2800" dirty="0">
                <a:effectLst/>
                <a:latin typeface="Comic Sans MS"/>
                <a:cs typeface="Comic Sans MS"/>
              </a:rPr>
              <a:t>s and </a:t>
            </a:r>
            <a:r>
              <a:rPr lang="en-US" sz="2800" dirty="0" smtClean="0">
                <a:effectLst/>
                <a:latin typeface="Comic Sans MS"/>
                <a:cs typeface="Comic Sans MS"/>
              </a:rPr>
              <a:t>H</a:t>
            </a:r>
            <a:r>
              <a:rPr lang="ja-JP" altLang="en-US" sz="2800" dirty="0" smtClean="0">
                <a:effectLst/>
                <a:latin typeface="Comic Sans MS"/>
                <a:cs typeface="Comic Sans MS"/>
              </a:rPr>
              <a:t>’</a:t>
            </a:r>
            <a:r>
              <a:rPr lang="en-US" sz="2800" dirty="0" smtClean="0">
                <a:effectLst/>
                <a:latin typeface="Comic Sans MS"/>
                <a:cs typeface="Comic Sans MS"/>
              </a:rPr>
              <a:t>s.</a:t>
            </a:r>
            <a:endParaRPr lang="en-US" sz="2800" dirty="0">
              <a:effectLst/>
              <a:latin typeface="Comic Sans MS"/>
              <a:cs typeface="Comic Sans MS"/>
            </a:endParaRPr>
          </a:p>
          <a:p>
            <a:pPr marL="0" indent="-285750">
              <a:buFont typeface="Wingdings" charset="0"/>
              <a:buNone/>
            </a:pPr>
            <a:endParaRPr lang="en-US" sz="2800" dirty="0">
              <a:effectLst/>
              <a:latin typeface="Comic Sans MS"/>
              <a:cs typeface="Comic Sans MS"/>
            </a:endParaRPr>
          </a:p>
          <a:p>
            <a:pPr marL="0" indent="-285750">
              <a:buFont typeface="Wingdings" charset="0"/>
              <a:buNone/>
            </a:pPr>
            <a:r>
              <a:rPr lang="en-US" sz="2800" b="1" dirty="0" smtClean="0">
                <a:effectLst/>
                <a:latin typeface="Comic Sans MS"/>
                <a:cs typeface="Comic Sans MS"/>
              </a:rPr>
              <a:t>Example: </a:t>
            </a:r>
            <a:r>
              <a:rPr lang="en-US" sz="2800" dirty="0">
                <a:effectLst/>
                <a:latin typeface="Comic Sans MS"/>
                <a:cs typeface="Comic Sans MS"/>
              </a:rPr>
              <a:t>Oily or gasoline based substances</a:t>
            </a:r>
          </a:p>
          <a:p>
            <a:pPr marL="285750" indent="-285750">
              <a:buFont typeface="Wingdings" charset="0"/>
              <a:buNone/>
            </a:pPr>
            <a:endParaRPr lang="en-US" sz="3600" dirty="0">
              <a:effectLst/>
              <a:latin typeface="Arial" charset="0"/>
            </a:endParaRPr>
          </a:p>
        </p:txBody>
      </p:sp>
      <p:pic>
        <p:nvPicPr>
          <p:cNvPr id="8" name="Picture 13" descr="alkan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2209800"/>
            <a:ext cx="4572000" cy="373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6"/>
          <p:cNvSpPr>
            <a:spLocks noChangeArrowheads="1"/>
          </p:cNvSpPr>
          <p:nvPr/>
        </p:nvSpPr>
        <p:spPr bwMode="auto">
          <a:xfrm>
            <a:off x="4994275" y="6611937"/>
            <a:ext cx="4149725"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1000" dirty="0">
                <a:latin typeface="Comic Sans MS" pitchFamily="66" charset="0"/>
              </a:rPr>
              <a:t>From the </a:t>
            </a:r>
            <a:r>
              <a:rPr lang="en-US" altLang="en-US" sz="1000" dirty="0">
                <a:latin typeface="Comic Sans MS" pitchFamily="66" charset="0"/>
                <a:hlinkClick r:id="rId3"/>
              </a:rPr>
              <a:t>Virtual Cell Biology Classroom</a:t>
            </a:r>
            <a:r>
              <a:rPr lang="en-US" altLang="en-US" sz="1000" dirty="0">
                <a:latin typeface="Comic Sans MS" pitchFamily="66" charset="0"/>
              </a:rPr>
              <a:t> on </a:t>
            </a:r>
            <a:r>
              <a:rPr lang="en-US" altLang="en-US" sz="1000" dirty="0">
                <a:latin typeface="Comic Sans MS" pitchFamily="66" charset="0"/>
                <a:hlinkClick r:id="rId4"/>
              </a:rPr>
              <a:t>ScienceProfOnline.com</a:t>
            </a:r>
            <a:endParaRPr lang="en-US" altLang="en-US" sz="1000" dirty="0">
              <a:latin typeface="Comic Sans MS" pitchFamily="66" charset="0"/>
            </a:endParaRPr>
          </a:p>
        </p:txBody>
      </p:sp>
    </p:spTree>
    <p:extLst>
      <p:ext uri="{BB962C8B-B14F-4D97-AF65-F5344CB8AC3E}">
        <p14:creationId xmlns:p14="http://schemas.microsoft.com/office/powerpoint/2010/main" val="104663236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0" name="Picture 4"/>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tretch>
            <a:fillRect/>
          </a:stretch>
        </p:blipFill>
        <p:spPr>
          <a:xfrm>
            <a:off x="1295400" y="1600200"/>
            <a:ext cx="2971800" cy="4343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9" name="Rectangle 2"/>
          <p:cNvSpPr>
            <a:spLocks noGrp="1" noChangeArrowheads="1"/>
          </p:cNvSpPr>
          <p:nvPr>
            <p:ph type="title" idx="4294967295"/>
          </p:nvPr>
        </p:nvSpPr>
        <p:spPr>
          <a:xfrm>
            <a:off x="1219200" y="228600"/>
            <a:ext cx="71628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nchorCtr="0"/>
          <a:lstStyle/>
          <a:p>
            <a:r>
              <a:rPr lang="en-US" sz="4000" b="1" dirty="0">
                <a:solidFill>
                  <a:schemeClr val="tx1"/>
                </a:solidFill>
                <a:effectLst/>
                <a:latin typeface="Comic Sans MS"/>
                <a:cs typeface="Comic Sans MS"/>
              </a:rPr>
              <a:t>What determines solubility?</a:t>
            </a:r>
          </a:p>
        </p:txBody>
      </p:sp>
      <p:sp>
        <p:nvSpPr>
          <p:cNvPr id="10" name="Rectangle 3"/>
          <p:cNvSpPr>
            <a:spLocks noGrp="1" noChangeArrowheads="1"/>
          </p:cNvSpPr>
          <p:nvPr>
            <p:ph type="body" sz="half" idx="4294967295"/>
          </p:nvPr>
        </p:nvSpPr>
        <p:spPr>
          <a:xfrm>
            <a:off x="5334000" y="1828800"/>
            <a:ext cx="3352800" cy="441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lstStyle/>
          <a:p>
            <a:pPr marL="285750" indent="-285750" algn="ctr">
              <a:buFont typeface="Wingdings" charset="0"/>
              <a:buNone/>
            </a:pPr>
            <a:r>
              <a:rPr lang="en-US" b="1" dirty="0">
                <a:solidFill>
                  <a:srgbClr val="FF0000"/>
                </a:solidFill>
                <a:effectLst/>
                <a:latin typeface="Comic Sans MS"/>
                <a:cs typeface="Comic Sans MS"/>
              </a:rPr>
              <a:t>Like </a:t>
            </a:r>
            <a:r>
              <a:rPr lang="en-US" b="1" dirty="0" smtClean="0">
                <a:solidFill>
                  <a:srgbClr val="FF0000"/>
                </a:solidFill>
                <a:effectLst/>
                <a:latin typeface="Comic Sans MS"/>
                <a:cs typeface="Comic Sans MS"/>
              </a:rPr>
              <a:t>Dissolves</a:t>
            </a:r>
          </a:p>
          <a:p>
            <a:pPr marL="285750" indent="-285750" algn="ctr">
              <a:buFont typeface="Wingdings" charset="0"/>
              <a:buNone/>
            </a:pPr>
            <a:r>
              <a:rPr lang="en-US" b="1" dirty="0" smtClean="0">
                <a:solidFill>
                  <a:srgbClr val="FF0000"/>
                </a:solidFill>
                <a:effectLst/>
                <a:latin typeface="Comic Sans MS"/>
                <a:cs typeface="Comic Sans MS"/>
              </a:rPr>
              <a:t>Like </a:t>
            </a:r>
            <a:r>
              <a:rPr lang="en-US" b="1" dirty="0">
                <a:solidFill>
                  <a:srgbClr val="FF0000"/>
                </a:solidFill>
                <a:effectLst/>
                <a:latin typeface="Comic Sans MS"/>
                <a:cs typeface="Comic Sans MS"/>
              </a:rPr>
              <a:t>Rule</a:t>
            </a:r>
          </a:p>
          <a:p>
            <a:pPr marL="285750" indent="-285750">
              <a:buFont typeface="Wingdings" charset="0"/>
              <a:buNone/>
            </a:pPr>
            <a:endParaRPr lang="en-US" sz="3600" b="1" dirty="0">
              <a:solidFill>
                <a:srgbClr val="FF0000"/>
              </a:solidFill>
              <a:effectLst/>
              <a:latin typeface="Comic Sans MS"/>
              <a:cs typeface="Comic Sans MS"/>
            </a:endParaRPr>
          </a:p>
          <a:p>
            <a:pPr marL="0" indent="0" algn="ctr">
              <a:buNone/>
            </a:pPr>
            <a:r>
              <a:rPr lang="en-US" sz="2800" dirty="0">
                <a:latin typeface="Comic Sans MS"/>
                <a:cs typeface="Comic Sans MS"/>
              </a:rPr>
              <a:t>Non-polar solvents dissolve non-polar solutes.</a:t>
            </a:r>
          </a:p>
          <a:p>
            <a:pPr marL="285750" indent="-285750">
              <a:buFont typeface="Wingdings" charset="0"/>
              <a:buNone/>
            </a:pPr>
            <a:endParaRPr lang="en-US" dirty="0">
              <a:solidFill>
                <a:srgbClr val="FFFF00"/>
              </a:solidFill>
              <a:effectLst/>
              <a:latin typeface="Arial" charset="0"/>
            </a:endParaRPr>
          </a:p>
          <a:p>
            <a:pPr marL="285750" indent="-285750">
              <a:buFont typeface="Wingdings" charset="0"/>
              <a:buNone/>
            </a:pPr>
            <a:endParaRPr lang="en-US" dirty="0">
              <a:solidFill>
                <a:srgbClr val="FFFF00"/>
              </a:solidFill>
              <a:effectLst/>
              <a:latin typeface="Arial" charset="0"/>
            </a:endParaRPr>
          </a:p>
        </p:txBody>
      </p:sp>
      <p:sp>
        <p:nvSpPr>
          <p:cNvPr id="6" name="Text Box 5"/>
          <p:cNvSpPr txBox="1">
            <a:spLocks noChangeArrowheads="1"/>
          </p:cNvSpPr>
          <p:nvPr/>
        </p:nvSpPr>
        <p:spPr bwMode="auto">
          <a:xfrm>
            <a:off x="0" y="6611779"/>
            <a:ext cx="40386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1000" dirty="0">
                <a:latin typeface="Comic Sans MS" pitchFamily="66" charset="0"/>
              </a:rPr>
              <a:t>Image: </a:t>
            </a:r>
            <a:r>
              <a:rPr lang="en-US" sz="1000" dirty="0" smtClean="0">
                <a:latin typeface="Comic Sans MS" pitchFamily="66" charset="0"/>
                <a:hlinkClick r:id="rId4"/>
              </a:rPr>
              <a:t>Mineral turpentine</a:t>
            </a:r>
            <a:r>
              <a:rPr lang="en-US" sz="1000" dirty="0" smtClean="0">
                <a:latin typeface="Comic Sans MS" pitchFamily="66" charset="0"/>
              </a:rPr>
              <a:t>, Wiki</a:t>
            </a:r>
            <a:endParaRPr lang="en-US" sz="1000" dirty="0">
              <a:latin typeface="Comic Sans MS" pitchFamily="66" charset="0"/>
            </a:endParaRPr>
          </a:p>
        </p:txBody>
      </p:sp>
      <p:sp>
        <p:nvSpPr>
          <p:cNvPr id="7" name="Rectangle 6"/>
          <p:cNvSpPr>
            <a:spLocks noChangeArrowheads="1"/>
          </p:cNvSpPr>
          <p:nvPr/>
        </p:nvSpPr>
        <p:spPr bwMode="auto">
          <a:xfrm>
            <a:off x="4994275" y="6611937"/>
            <a:ext cx="4149725"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1000" dirty="0">
                <a:latin typeface="Comic Sans MS" pitchFamily="66" charset="0"/>
              </a:rPr>
              <a:t>From the </a:t>
            </a:r>
            <a:r>
              <a:rPr lang="en-US" altLang="en-US" sz="1000" dirty="0">
                <a:latin typeface="Comic Sans MS" pitchFamily="66" charset="0"/>
                <a:hlinkClick r:id="rId5"/>
              </a:rPr>
              <a:t>Virtual Cell Biology Classroom</a:t>
            </a:r>
            <a:r>
              <a:rPr lang="en-US" altLang="en-US" sz="1000" dirty="0">
                <a:latin typeface="Comic Sans MS" pitchFamily="66" charset="0"/>
              </a:rPr>
              <a:t> on </a:t>
            </a:r>
            <a:r>
              <a:rPr lang="en-US" altLang="en-US" sz="1000" dirty="0">
                <a:latin typeface="Comic Sans MS" pitchFamily="66" charset="0"/>
                <a:hlinkClick r:id="rId6"/>
              </a:rPr>
              <a:t>ScienceProfOnline.com</a:t>
            </a:r>
            <a:endParaRPr lang="en-US" altLang="en-US" sz="1000" dirty="0">
              <a:latin typeface="Comic Sans MS" pitchFamily="66" charset="0"/>
            </a:endParaRPr>
          </a:p>
        </p:txBody>
      </p:sp>
    </p:spTree>
    <p:extLst>
      <p:ext uri="{BB962C8B-B14F-4D97-AF65-F5344CB8AC3E}">
        <p14:creationId xmlns:p14="http://schemas.microsoft.com/office/powerpoint/2010/main" val="94627411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381000" y="152400"/>
            <a:ext cx="84582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sz="2800" b="1" dirty="0" smtClean="0">
                <a:solidFill>
                  <a:srgbClr val="000000"/>
                </a:solidFill>
                <a:latin typeface="Comic Sans MS"/>
                <a:cs typeface="Comic Sans MS"/>
              </a:rPr>
              <a:t>Non-polar, uncharged molecules are </a:t>
            </a:r>
            <a:r>
              <a:rPr lang="en-US" sz="3600" b="1" dirty="0" smtClean="0">
                <a:solidFill>
                  <a:srgbClr val="FF0000"/>
                </a:solidFill>
                <a:latin typeface="Comic Sans MS"/>
                <a:cs typeface="Comic Sans MS"/>
              </a:rPr>
              <a:t>Hydrophobic</a:t>
            </a:r>
            <a:endParaRPr lang="en-US" sz="3600" b="1" dirty="0">
              <a:solidFill>
                <a:srgbClr val="FF0000"/>
              </a:solidFill>
              <a:latin typeface="Comic Sans MS"/>
              <a:cs typeface="Comic Sans MS"/>
            </a:endParaRPr>
          </a:p>
        </p:txBody>
      </p:sp>
      <p:sp>
        <p:nvSpPr>
          <p:cNvPr id="10" name="TextBox 9"/>
          <p:cNvSpPr txBox="1"/>
          <p:nvPr/>
        </p:nvSpPr>
        <p:spPr>
          <a:xfrm>
            <a:off x="457200" y="1447800"/>
            <a:ext cx="4953000" cy="4862870"/>
          </a:xfrm>
          <a:prstGeom prst="rect">
            <a:avLst/>
          </a:prstGeom>
          <a:noFill/>
        </p:spPr>
        <p:txBody>
          <a:bodyPr wrap="square" rtlCol="0">
            <a:spAutoFit/>
          </a:bodyPr>
          <a:lstStyle/>
          <a:p>
            <a:pPr marL="342900" indent="-342900">
              <a:buFont typeface="Arial"/>
              <a:buChar char="•"/>
            </a:pPr>
            <a:r>
              <a:rPr lang="en-US" sz="2000" dirty="0" smtClean="0">
                <a:latin typeface="Comic Sans MS"/>
                <a:cs typeface="Comic Sans MS"/>
              </a:rPr>
              <a:t>from </a:t>
            </a:r>
            <a:r>
              <a:rPr lang="en-US" sz="2000" dirty="0">
                <a:latin typeface="Comic Sans MS"/>
                <a:cs typeface="Comic Sans MS"/>
              </a:rPr>
              <a:t>the </a:t>
            </a:r>
            <a:r>
              <a:rPr lang="en-US" sz="2000" dirty="0" smtClean="0">
                <a:latin typeface="Comic Sans MS"/>
                <a:cs typeface="Comic Sans MS"/>
              </a:rPr>
              <a:t>Greek </a:t>
            </a:r>
            <a:r>
              <a:rPr lang="en-US" sz="1600" dirty="0" smtClean="0">
                <a:latin typeface="Comic Sans MS"/>
                <a:cs typeface="Comic Sans MS"/>
              </a:rPr>
              <a:t>(</a:t>
            </a:r>
            <a:r>
              <a:rPr lang="en-US" sz="1600" dirty="0" err="1" smtClean="0">
                <a:latin typeface="Comic Sans MS"/>
                <a:cs typeface="Comic Sans MS"/>
              </a:rPr>
              <a:t>hydros</a:t>
            </a:r>
            <a:r>
              <a:rPr lang="en-US" sz="1600" dirty="0" smtClean="0">
                <a:latin typeface="Comic Sans MS"/>
                <a:cs typeface="Comic Sans MS"/>
              </a:rPr>
              <a:t>) </a:t>
            </a:r>
            <a:r>
              <a:rPr lang="en-US" sz="2000" dirty="0" smtClean="0">
                <a:latin typeface="Comic Sans MS"/>
                <a:cs typeface="Comic Sans MS"/>
              </a:rPr>
              <a:t>“water” </a:t>
            </a:r>
            <a:r>
              <a:rPr lang="en-US" sz="2000" dirty="0">
                <a:latin typeface="Comic Sans MS"/>
                <a:cs typeface="Comic Sans MS"/>
              </a:rPr>
              <a:t>and </a:t>
            </a:r>
            <a:r>
              <a:rPr lang="en-US" sz="1600" dirty="0" smtClean="0">
                <a:latin typeface="Comic Sans MS"/>
                <a:cs typeface="Comic Sans MS"/>
              </a:rPr>
              <a:t>(phobia) </a:t>
            </a:r>
            <a:r>
              <a:rPr lang="en-US" sz="2000" dirty="0" smtClean="0">
                <a:latin typeface="Comic Sans MS"/>
                <a:cs typeface="Comic Sans MS"/>
              </a:rPr>
              <a:t>“fearing” </a:t>
            </a:r>
            <a:r>
              <a:rPr lang="en-US" sz="2000" dirty="0">
                <a:latin typeface="Comic Sans MS"/>
                <a:cs typeface="Comic Sans MS"/>
              </a:rPr>
              <a:t>or </a:t>
            </a:r>
            <a:r>
              <a:rPr lang="en-US" sz="2000" dirty="0" smtClean="0">
                <a:latin typeface="Comic Sans MS"/>
                <a:cs typeface="Comic Sans MS"/>
              </a:rPr>
              <a:t>“hating”</a:t>
            </a:r>
          </a:p>
          <a:p>
            <a:pPr marL="342900" indent="-342900">
              <a:buFont typeface="Arial"/>
              <a:buChar char="•"/>
            </a:pPr>
            <a:r>
              <a:rPr lang="en-US" sz="2000" dirty="0" smtClean="0">
                <a:latin typeface="Comic Sans MS"/>
                <a:cs typeface="Comic Sans MS"/>
              </a:rPr>
              <a:t>Water</a:t>
            </a:r>
            <a:r>
              <a:rPr lang="en-US" sz="2000" dirty="0">
                <a:latin typeface="Comic Sans MS"/>
                <a:cs typeface="Comic Sans MS"/>
              </a:rPr>
              <a:t>-</a:t>
            </a:r>
            <a:r>
              <a:rPr lang="en-US" sz="2000" dirty="0" smtClean="0">
                <a:latin typeface="Comic Sans MS"/>
                <a:cs typeface="Comic Sans MS"/>
              </a:rPr>
              <a:t>fearing</a:t>
            </a:r>
            <a:endParaRPr lang="en-US" sz="2000" dirty="0">
              <a:latin typeface="Comic Sans MS"/>
              <a:cs typeface="Comic Sans MS"/>
            </a:endParaRPr>
          </a:p>
          <a:p>
            <a:pPr marL="342900" indent="-342900">
              <a:buFont typeface="Arial"/>
              <a:buChar char="•"/>
            </a:pPr>
            <a:r>
              <a:rPr lang="en-US" sz="2000" dirty="0">
                <a:latin typeface="Comic Sans MS"/>
                <a:cs typeface="Comic Sans MS"/>
              </a:rPr>
              <a:t>Not water soluble</a:t>
            </a:r>
          </a:p>
          <a:p>
            <a:pPr marL="342900" indent="-342900">
              <a:buFont typeface="Arial"/>
              <a:buChar char="•"/>
            </a:pPr>
            <a:r>
              <a:rPr lang="en-US" sz="2000" b="1" dirty="0" smtClean="0">
                <a:latin typeface="Comic Sans MS"/>
                <a:cs typeface="Comic Sans MS"/>
              </a:rPr>
              <a:t>Example: </a:t>
            </a:r>
            <a:r>
              <a:rPr lang="en-US" sz="2000" dirty="0">
                <a:latin typeface="Comic Sans MS"/>
                <a:cs typeface="Comic Sans MS"/>
              </a:rPr>
              <a:t>Cholesterol is not water soluble</a:t>
            </a:r>
          </a:p>
          <a:p>
            <a:endParaRPr lang="en-US" sz="2000" dirty="0">
              <a:latin typeface="Comic Sans MS"/>
              <a:cs typeface="Comic Sans MS"/>
            </a:endParaRPr>
          </a:p>
          <a:p>
            <a:r>
              <a:rPr lang="en-US" sz="2400" dirty="0">
                <a:latin typeface="Comic Sans MS"/>
                <a:cs typeface="Comic Sans MS"/>
              </a:rPr>
              <a:t>Non-polar solvents dissolve non-polar </a:t>
            </a:r>
            <a:r>
              <a:rPr lang="en-US" sz="2400" dirty="0" smtClean="0">
                <a:latin typeface="Comic Sans MS"/>
                <a:cs typeface="Comic Sans MS"/>
              </a:rPr>
              <a:t>solutes.</a:t>
            </a:r>
            <a:endParaRPr lang="en-US" sz="2400" dirty="0">
              <a:latin typeface="Comic Sans MS"/>
              <a:cs typeface="Comic Sans MS"/>
            </a:endParaRPr>
          </a:p>
          <a:p>
            <a:endParaRPr lang="en-US" sz="2000" dirty="0">
              <a:latin typeface="Comic Sans MS"/>
              <a:cs typeface="Comic Sans MS"/>
            </a:endParaRPr>
          </a:p>
          <a:p>
            <a:r>
              <a:rPr lang="en-US" sz="2400" b="1" dirty="0" smtClean="0">
                <a:latin typeface="Comic Sans MS"/>
                <a:cs typeface="Comic Sans MS"/>
              </a:rPr>
              <a:t>Examples:  </a:t>
            </a:r>
          </a:p>
          <a:p>
            <a:pPr marL="342900" indent="-342900">
              <a:buFont typeface="Arial"/>
              <a:buChar char="•"/>
            </a:pPr>
            <a:r>
              <a:rPr lang="en-US" sz="2000" dirty="0">
                <a:latin typeface="Comic Sans MS"/>
                <a:cs typeface="Comic Sans MS"/>
              </a:rPr>
              <a:t>T</a:t>
            </a:r>
            <a:r>
              <a:rPr lang="en-US" sz="2000" dirty="0" smtClean="0">
                <a:latin typeface="Comic Sans MS"/>
                <a:cs typeface="Comic Sans MS"/>
              </a:rPr>
              <a:t>urpentine </a:t>
            </a:r>
            <a:r>
              <a:rPr lang="en-US" sz="2000" dirty="0">
                <a:latin typeface="Comic Sans MS"/>
                <a:cs typeface="Comic Sans MS"/>
              </a:rPr>
              <a:t>dissolves oil-based </a:t>
            </a:r>
            <a:r>
              <a:rPr lang="en-US" sz="2000" dirty="0" smtClean="0">
                <a:latin typeface="Comic Sans MS"/>
                <a:cs typeface="Comic Sans MS"/>
              </a:rPr>
              <a:t>paints.</a:t>
            </a:r>
            <a:endParaRPr lang="en-US" sz="2000" dirty="0">
              <a:latin typeface="Comic Sans MS"/>
              <a:cs typeface="Comic Sans MS"/>
            </a:endParaRPr>
          </a:p>
          <a:p>
            <a:pPr marL="342900" indent="-342900">
              <a:buFont typeface="Arial"/>
              <a:buChar char="•"/>
            </a:pPr>
            <a:r>
              <a:rPr lang="en-US" sz="2000" dirty="0">
                <a:latin typeface="Comic Sans MS"/>
                <a:cs typeface="Comic Sans MS"/>
              </a:rPr>
              <a:t>Cholesterol is important component of greasy cell </a:t>
            </a:r>
            <a:r>
              <a:rPr lang="en-US" sz="2000" dirty="0" smtClean="0">
                <a:latin typeface="Comic Sans MS"/>
                <a:cs typeface="Comic Sans MS"/>
              </a:rPr>
              <a:t>membranes.</a:t>
            </a:r>
            <a:endParaRPr lang="en-US" sz="2000" dirty="0">
              <a:latin typeface="Comic Sans MS"/>
              <a:cs typeface="Comic Sans MS"/>
            </a:endParaRPr>
          </a:p>
          <a:p>
            <a:endParaRPr lang="en-US" dirty="0"/>
          </a:p>
        </p:txBody>
      </p:sp>
      <p:pic>
        <p:nvPicPr>
          <p:cNvPr id="11" name="Picture 10" descr="dew drops on plan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5000" y="1447800"/>
            <a:ext cx="2743199" cy="4724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2" name="Text Box 5"/>
          <p:cNvSpPr txBox="1">
            <a:spLocks noChangeArrowheads="1"/>
          </p:cNvSpPr>
          <p:nvPr/>
        </p:nvSpPr>
        <p:spPr bwMode="auto">
          <a:xfrm>
            <a:off x="0" y="6611779"/>
            <a:ext cx="40386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1000" dirty="0">
                <a:latin typeface="Comic Sans MS" pitchFamily="66" charset="0"/>
              </a:rPr>
              <a:t>Image: </a:t>
            </a:r>
            <a:r>
              <a:rPr lang="en-US" sz="1000" dirty="0" smtClean="0">
                <a:latin typeface="Comic Sans MS" pitchFamily="66" charset="0"/>
                <a:hlinkClick r:id="rId3"/>
              </a:rPr>
              <a:t>Water droplets on hydrophobic surface of plant</a:t>
            </a:r>
            <a:r>
              <a:rPr lang="en-US" sz="1000" dirty="0" smtClean="0">
                <a:latin typeface="Comic Sans MS" pitchFamily="66" charset="0"/>
              </a:rPr>
              <a:t>, Wiki</a:t>
            </a:r>
            <a:endParaRPr lang="en-US" sz="1000" dirty="0">
              <a:latin typeface="Comic Sans MS" pitchFamily="66" charset="0"/>
            </a:endParaRPr>
          </a:p>
        </p:txBody>
      </p:sp>
      <p:sp>
        <p:nvSpPr>
          <p:cNvPr id="7" name="Rectangle 6"/>
          <p:cNvSpPr>
            <a:spLocks noChangeArrowheads="1"/>
          </p:cNvSpPr>
          <p:nvPr/>
        </p:nvSpPr>
        <p:spPr bwMode="auto">
          <a:xfrm>
            <a:off x="4994275" y="6611937"/>
            <a:ext cx="4149725"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1000" dirty="0">
                <a:latin typeface="Comic Sans MS" pitchFamily="66" charset="0"/>
              </a:rPr>
              <a:t>From the </a:t>
            </a:r>
            <a:r>
              <a:rPr lang="en-US" altLang="en-US" sz="1000" dirty="0">
                <a:latin typeface="Comic Sans MS" pitchFamily="66" charset="0"/>
                <a:hlinkClick r:id="rId4"/>
              </a:rPr>
              <a:t>Virtual Cell Biology Classroom</a:t>
            </a:r>
            <a:r>
              <a:rPr lang="en-US" altLang="en-US" sz="1000" dirty="0">
                <a:latin typeface="Comic Sans MS" pitchFamily="66" charset="0"/>
              </a:rPr>
              <a:t> on </a:t>
            </a:r>
            <a:r>
              <a:rPr lang="en-US" altLang="en-US" sz="1000" dirty="0">
                <a:latin typeface="Comic Sans MS" pitchFamily="66" charset="0"/>
                <a:hlinkClick r:id="rId5"/>
              </a:rPr>
              <a:t>ScienceProfOnline.com</a:t>
            </a:r>
            <a:endParaRPr lang="en-US" altLang="en-US" sz="1000" dirty="0">
              <a:latin typeface="Comic Sans MS" pitchFamily="66" charset="0"/>
            </a:endParaRPr>
          </a:p>
        </p:txBody>
      </p:sp>
    </p:spTree>
    <p:extLst>
      <p:ext uri="{BB962C8B-B14F-4D97-AF65-F5344CB8AC3E}">
        <p14:creationId xmlns:p14="http://schemas.microsoft.com/office/powerpoint/2010/main" val="425307610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0" descr="96157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1371600"/>
            <a:ext cx="3352800" cy="49282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8" name="Rectangle 2"/>
          <p:cNvSpPr>
            <a:spLocks noGrp="1" noChangeArrowheads="1"/>
          </p:cNvSpPr>
          <p:nvPr>
            <p:ph type="title"/>
          </p:nvPr>
        </p:nvSpPr>
        <p:spPr>
          <a:xfrm>
            <a:off x="457200" y="152400"/>
            <a:ext cx="8229600" cy="1139825"/>
          </a:xfrm>
        </p:spPr>
        <p:txBody>
          <a:bodyPr/>
          <a:lstStyle/>
          <a:p>
            <a:pPr eaLnBrk="1" hangingPunct="1"/>
            <a:r>
              <a:rPr lang="en-US" b="1" dirty="0">
                <a:solidFill>
                  <a:schemeClr val="tx1"/>
                </a:solidFill>
                <a:latin typeface="Comic Sans MS"/>
                <a:cs typeface="Comic Sans MS"/>
              </a:rPr>
              <a:t>Oil and Water </a:t>
            </a:r>
            <a:r>
              <a:rPr lang="en-US" b="1" dirty="0" smtClean="0">
                <a:solidFill>
                  <a:schemeClr val="tx1"/>
                </a:solidFill>
                <a:latin typeface="Comic Sans MS"/>
                <a:cs typeface="Comic Sans MS"/>
              </a:rPr>
              <a:t>Don</a:t>
            </a:r>
            <a:r>
              <a:rPr lang="ja-JP" altLang="en-US" b="1" dirty="0" smtClean="0">
                <a:solidFill>
                  <a:schemeClr val="tx1"/>
                </a:solidFill>
                <a:latin typeface="Comic Sans MS"/>
                <a:cs typeface="Comic Sans MS"/>
              </a:rPr>
              <a:t>’</a:t>
            </a:r>
            <a:r>
              <a:rPr lang="en-US" b="1" dirty="0" smtClean="0">
                <a:solidFill>
                  <a:schemeClr val="tx1"/>
                </a:solidFill>
                <a:latin typeface="Comic Sans MS"/>
                <a:cs typeface="Comic Sans MS"/>
              </a:rPr>
              <a:t>t </a:t>
            </a:r>
            <a:r>
              <a:rPr lang="en-US" b="1" dirty="0">
                <a:solidFill>
                  <a:schemeClr val="tx1"/>
                </a:solidFill>
                <a:latin typeface="Comic Sans MS"/>
                <a:cs typeface="Comic Sans MS"/>
              </a:rPr>
              <a:t>M</a:t>
            </a:r>
            <a:r>
              <a:rPr lang="en-US" b="1" dirty="0" smtClean="0">
                <a:solidFill>
                  <a:schemeClr val="tx1"/>
                </a:solidFill>
                <a:latin typeface="Comic Sans MS"/>
                <a:cs typeface="Comic Sans MS"/>
              </a:rPr>
              <a:t>ix</a:t>
            </a:r>
            <a:endParaRPr lang="en-US" b="1" dirty="0">
              <a:solidFill>
                <a:schemeClr val="tx1"/>
              </a:solidFill>
              <a:latin typeface="Comic Sans MS"/>
              <a:cs typeface="Comic Sans MS"/>
            </a:endParaRPr>
          </a:p>
        </p:txBody>
      </p:sp>
      <p:sp>
        <p:nvSpPr>
          <p:cNvPr id="13" name="Rectangle 3"/>
          <p:cNvSpPr>
            <a:spLocks noGrp="1" noChangeArrowheads="1"/>
          </p:cNvSpPr>
          <p:nvPr>
            <p:ph type="body" idx="1"/>
          </p:nvPr>
        </p:nvSpPr>
        <p:spPr>
          <a:xfrm>
            <a:off x="457200" y="1447800"/>
            <a:ext cx="4191000" cy="5257800"/>
          </a:xfrm>
        </p:spPr>
        <p:txBody>
          <a:bodyPr/>
          <a:lstStyle/>
          <a:p>
            <a:pPr marL="0" indent="0" algn="ctr" eaLnBrk="1" hangingPunct="1">
              <a:lnSpc>
                <a:spcPct val="90000"/>
              </a:lnSpc>
              <a:buNone/>
            </a:pPr>
            <a:r>
              <a:rPr lang="en-US" sz="2800" b="1" dirty="0">
                <a:solidFill>
                  <a:srgbClr val="FF0000"/>
                </a:solidFill>
                <a:latin typeface="Comic Sans MS"/>
                <a:cs typeface="Comic Sans MS"/>
              </a:rPr>
              <a:t>Hydrophobic</a:t>
            </a:r>
            <a:r>
              <a:rPr lang="en-US" sz="2800" b="1" dirty="0">
                <a:solidFill>
                  <a:schemeClr val="hlink"/>
                </a:solidFill>
                <a:latin typeface="Comic Sans MS"/>
                <a:cs typeface="Comic Sans MS"/>
              </a:rPr>
              <a:t> </a:t>
            </a:r>
            <a:endParaRPr lang="en-US" sz="2800" b="1" dirty="0" smtClean="0">
              <a:solidFill>
                <a:schemeClr val="hlink"/>
              </a:solidFill>
              <a:latin typeface="Comic Sans MS"/>
              <a:cs typeface="Comic Sans MS"/>
            </a:endParaRPr>
          </a:p>
          <a:p>
            <a:pPr marL="0" indent="0" algn="ctr" eaLnBrk="1" hangingPunct="1">
              <a:lnSpc>
                <a:spcPct val="90000"/>
              </a:lnSpc>
              <a:buNone/>
            </a:pPr>
            <a:r>
              <a:rPr lang="en-US" sz="2400" dirty="0" smtClean="0">
                <a:latin typeface="Comic Sans MS"/>
                <a:cs typeface="Comic Sans MS"/>
              </a:rPr>
              <a:t>&amp; </a:t>
            </a:r>
          </a:p>
          <a:p>
            <a:pPr marL="0" indent="0" algn="ctr" eaLnBrk="1" hangingPunct="1">
              <a:lnSpc>
                <a:spcPct val="90000"/>
              </a:lnSpc>
              <a:buNone/>
            </a:pPr>
            <a:r>
              <a:rPr lang="en-US" sz="2800" b="1" dirty="0" smtClean="0">
                <a:solidFill>
                  <a:srgbClr val="0000FF"/>
                </a:solidFill>
                <a:latin typeface="Comic Sans MS"/>
                <a:cs typeface="Comic Sans MS"/>
              </a:rPr>
              <a:t>Hydrophilic</a:t>
            </a:r>
            <a:r>
              <a:rPr lang="en-US" sz="2800" b="1" dirty="0" smtClean="0">
                <a:solidFill>
                  <a:srgbClr val="6600CC"/>
                </a:solidFill>
                <a:latin typeface="Comic Sans MS"/>
                <a:cs typeface="Comic Sans MS"/>
              </a:rPr>
              <a:t> </a:t>
            </a:r>
          </a:p>
          <a:p>
            <a:pPr marL="0" indent="0" algn="ctr" eaLnBrk="1" hangingPunct="1">
              <a:lnSpc>
                <a:spcPct val="90000"/>
              </a:lnSpc>
              <a:buNone/>
            </a:pPr>
            <a:r>
              <a:rPr lang="en-US" sz="2400" dirty="0" smtClean="0">
                <a:latin typeface="Comic Sans MS"/>
                <a:cs typeface="Comic Sans MS"/>
              </a:rPr>
              <a:t>substances </a:t>
            </a:r>
          </a:p>
          <a:p>
            <a:pPr marL="0" indent="0" algn="ctr" eaLnBrk="1" hangingPunct="1">
              <a:lnSpc>
                <a:spcPct val="90000"/>
              </a:lnSpc>
              <a:buNone/>
            </a:pPr>
            <a:r>
              <a:rPr lang="en-US" sz="2400" dirty="0" smtClean="0">
                <a:latin typeface="Comic Sans MS"/>
                <a:cs typeface="Comic Sans MS"/>
              </a:rPr>
              <a:t>DO </a:t>
            </a:r>
            <a:r>
              <a:rPr lang="en-US" sz="2400" dirty="0">
                <a:latin typeface="Comic Sans MS"/>
                <a:cs typeface="Comic Sans MS"/>
              </a:rPr>
              <a:t>NOT </a:t>
            </a:r>
            <a:r>
              <a:rPr lang="en-US" sz="2400" dirty="0" smtClean="0">
                <a:latin typeface="Comic Sans MS"/>
                <a:cs typeface="Comic Sans MS"/>
              </a:rPr>
              <a:t>MIX</a:t>
            </a:r>
          </a:p>
          <a:p>
            <a:pPr marL="0" indent="0" eaLnBrk="1" hangingPunct="1">
              <a:lnSpc>
                <a:spcPct val="90000"/>
              </a:lnSpc>
              <a:buNone/>
            </a:pPr>
            <a:endParaRPr lang="en-US" sz="1600" dirty="0" smtClean="0">
              <a:latin typeface="Comic Sans MS"/>
              <a:cs typeface="Comic Sans MS"/>
            </a:endParaRPr>
          </a:p>
          <a:p>
            <a:pPr marL="0" indent="0" algn="ctr" eaLnBrk="1" hangingPunct="1">
              <a:lnSpc>
                <a:spcPct val="90000"/>
              </a:lnSpc>
              <a:spcBef>
                <a:spcPts val="0"/>
              </a:spcBef>
              <a:buNone/>
            </a:pPr>
            <a:r>
              <a:rPr lang="en-US" sz="2000" b="1" dirty="0" smtClean="0">
                <a:solidFill>
                  <a:srgbClr val="606060"/>
                </a:solidFill>
                <a:latin typeface="Comic Sans MS"/>
                <a:cs typeface="Comic Sans MS"/>
              </a:rPr>
              <a:t>Examples: </a:t>
            </a:r>
            <a:r>
              <a:rPr lang="en-US" sz="2000" dirty="0" smtClean="0">
                <a:latin typeface="Comic Sans MS"/>
                <a:cs typeface="Comic Sans MS"/>
              </a:rPr>
              <a:t>Salad dressing, </a:t>
            </a:r>
            <a:r>
              <a:rPr lang="en-US" dirty="0" smtClean="0">
                <a:latin typeface="Comic Sans MS"/>
                <a:cs typeface="Comic Sans MS"/>
              </a:rPr>
              <a:t> </a:t>
            </a:r>
            <a:r>
              <a:rPr lang="en-US" sz="2000" dirty="0" smtClean="0">
                <a:latin typeface="Comic Sans MS"/>
                <a:cs typeface="Comic Sans MS"/>
              </a:rPr>
              <a:t>grease </a:t>
            </a:r>
            <a:r>
              <a:rPr lang="en-US" sz="2000" dirty="0">
                <a:latin typeface="Comic Sans MS"/>
                <a:cs typeface="Comic Sans MS"/>
              </a:rPr>
              <a:t>fire and water</a:t>
            </a:r>
          </a:p>
          <a:p>
            <a:pPr marL="0" indent="0" algn="ctr" eaLnBrk="1" hangingPunct="1">
              <a:lnSpc>
                <a:spcPct val="90000"/>
              </a:lnSpc>
              <a:buNone/>
            </a:pPr>
            <a:endParaRPr lang="en-US" sz="1800" dirty="0">
              <a:latin typeface="Comic Sans MS"/>
              <a:cs typeface="Comic Sans MS"/>
            </a:endParaRPr>
          </a:p>
          <a:p>
            <a:pPr marL="0" indent="0" algn="ctr" eaLnBrk="1" hangingPunct="1">
              <a:lnSpc>
                <a:spcPct val="90000"/>
              </a:lnSpc>
              <a:buNone/>
            </a:pPr>
            <a:r>
              <a:rPr lang="en-US" sz="2400" b="1" dirty="0">
                <a:latin typeface="Comic Sans MS"/>
                <a:cs typeface="Comic Sans MS"/>
              </a:rPr>
              <a:t>Insoluble:</a:t>
            </a:r>
            <a:r>
              <a:rPr lang="en-US" sz="1800" dirty="0">
                <a:latin typeface="Comic Sans MS"/>
                <a:cs typeface="Comic Sans MS"/>
              </a:rPr>
              <a:t> </a:t>
            </a:r>
            <a:r>
              <a:rPr lang="en-US" sz="2000" dirty="0">
                <a:latin typeface="Comic Sans MS"/>
                <a:cs typeface="Comic Sans MS"/>
              </a:rPr>
              <a:t>Substances </a:t>
            </a:r>
            <a:r>
              <a:rPr lang="en-US" sz="2000" dirty="0" smtClean="0">
                <a:latin typeface="Comic Sans MS"/>
                <a:cs typeface="Comic Sans MS"/>
              </a:rPr>
              <a:t>that</a:t>
            </a:r>
            <a:endParaRPr lang="en-US" sz="2000" dirty="0">
              <a:latin typeface="Comic Sans MS"/>
              <a:cs typeface="Comic Sans MS"/>
            </a:endParaRPr>
          </a:p>
          <a:p>
            <a:pPr marL="0" indent="0" algn="ctr" eaLnBrk="1" hangingPunct="1">
              <a:lnSpc>
                <a:spcPct val="90000"/>
              </a:lnSpc>
              <a:buNone/>
            </a:pPr>
            <a:r>
              <a:rPr lang="en-US" sz="2000" dirty="0">
                <a:latin typeface="Comic Sans MS"/>
                <a:cs typeface="Comic Sans MS"/>
              </a:rPr>
              <a:t>do NOT mix in each </a:t>
            </a:r>
            <a:r>
              <a:rPr lang="en-US" sz="2000" dirty="0" smtClean="0">
                <a:latin typeface="Comic Sans MS"/>
                <a:cs typeface="Comic Sans MS"/>
              </a:rPr>
              <a:t>other.</a:t>
            </a:r>
            <a:endParaRPr lang="en-US" sz="2000" dirty="0">
              <a:latin typeface="Comic Sans MS"/>
              <a:cs typeface="Comic Sans MS"/>
            </a:endParaRPr>
          </a:p>
          <a:p>
            <a:pPr marL="0" indent="0" algn="ctr" eaLnBrk="1" hangingPunct="1">
              <a:lnSpc>
                <a:spcPct val="90000"/>
              </a:lnSpc>
              <a:buNone/>
            </a:pPr>
            <a:r>
              <a:rPr lang="en-US" sz="2000" dirty="0" smtClean="0">
                <a:latin typeface="Comic Sans MS"/>
                <a:cs typeface="Comic Sans MS"/>
              </a:rPr>
              <a:t>Solute </a:t>
            </a:r>
            <a:r>
              <a:rPr lang="en-US" sz="2000" dirty="0">
                <a:latin typeface="Comic Sans MS"/>
                <a:cs typeface="Comic Sans MS"/>
              </a:rPr>
              <a:t>does not </a:t>
            </a:r>
            <a:r>
              <a:rPr lang="en-US" sz="2000" dirty="0" smtClean="0">
                <a:latin typeface="Comic Sans MS"/>
                <a:cs typeface="Comic Sans MS"/>
              </a:rPr>
              <a:t>dissolve. </a:t>
            </a:r>
            <a:endParaRPr lang="en-US" sz="2000" dirty="0">
              <a:latin typeface="Comic Sans MS"/>
              <a:cs typeface="Comic Sans MS"/>
            </a:endParaRPr>
          </a:p>
          <a:p>
            <a:pPr marL="0" indent="0" algn="ctr" eaLnBrk="1" hangingPunct="1">
              <a:lnSpc>
                <a:spcPct val="90000"/>
              </a:lnSpc>
              <a:buNone/>
            </a:pPr>
            <a:r>
              <a:rPr lang="en-US" sz="2000" dirty="0">
                <a:latin typeface="Comic Sans MS"/>
                <a:cs typeface="Comic Sans MS"/>
              </a:rPr>
              <a:t>    </a:t>
            </a:r>
            <a:r>
              <a:rPr lang="en-US" sz="2000" dirty="0" smtClean="0">
                <a:latin typeface="Comic Sans MS"/>
                <a:cs typeface="Comic Sans MS"/>
              </a:rPr>
              <a:t>Line </a:t>
            </a:r>
            <a:r>
              <a:rPr lang="en-US" sz="2000" dirty="0">
                <a:latin typeface="Comic Sans MS"/>
                <a:cs typeface="Comic Sans MS"/>
              </a:rPr>
              <a:t>of </a:t>
            </a:r>
            <a:r>
              <a:rPr lang="en-US" sz="2000" dirty="0" smtClean="0">
                <a:latin typeface="Comic Sans MS"/>
                <a:cs typeface="Comic Sans MS"/>
              </a:rPr>
              <a:t>separation.</a:t>
            </a:r>
            <a:endParaRPr lang="en-US" sz="2000" dirty="0">
              <a:latin typeface="Comic Sans MS"/>
              <a:cs typeface="Comic Sans MS"/>
            </a:endParaRPr>
          </a:p>
        </p:txBody>
      </p:sp>
      <p:sp>
        <p:nvSpPr>
          <p:cNvPr id="6" name="Rectangle 6"/>
          <p:cNvSpPr>
            <a:spLocks noChangeArrowheads="1"/>
          </p:cNvSpPr>
          <p:nvPr/>
        </p:nvSpPr>
        <p:spPr bwMode="auto">
          <a:xfrm>
            <a:off x="4994275" y="6611937"/>
            <a:ext cx="4149725"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1000" dirty="0">
                <a:latin typeface="Comic Sans MS" pitchFamily="66" charset="0"/>
              </a:rPr>
              <a:t>From the </a:t>
            </a:r>
            <a:r>
              <a:rPr lang="en-US" altLang="en-US" sz="1000" dirty="0">
                <a:latin typeface="Comic Sans MS" pitchFamily="66" charset="0"/>
                <a:hlinkClick r:id="rId3"/>
              </a:rPr>
              <a:t>Virtual Cell Biology Classroom</a:t>
            </a:r>
            <a:r>
              <a:rPr lang="en-US" altLang="en-US" sz="1000" dirty="0">
                <a:latin typeface="Comic Sans MS" pitchFamily="66" charset="0"/>
              </a:rPr>
              <a:t> on </a:t>
            </a:r>
            <a:r>
              <a:rPr lang="en-US" altLang="en-US" sz="1000" dirty="0">
                <a:latin typeface="Comic Sans MS" pitchFamily="66" charset="0"/>
                <a:hlinkClick r:id="rId4"/>
              </a:rPr>
              <a:t>ScienceProfOnline.com</a:t>
            </a:r>
            <a:endParaRPr lang="en-US" altLang="en-US" sz="1000" dirty="0">
              <a:latin typeface="Comic Sans MS" pitchFamily="66" charset="0"/>
            </a:endParaRPr>
          </a:p>
        </p:txBody>
      </p:sp>
    </p:spTree>
    <p:extLst>
      <p:ext uri="{BB962C8B-B14F-4D97-AF65-F5344CB8AC3E}">
        <p14:creationId xmlns:p14="http://schemas.microsoft.com/office/powerpoint/2010/main" val="418177959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457200" y="152400"/>
            <a:ext cx="8229600" cy="1139825"/>
          </a:xfrm>
        </p:spPr>
        <p:txBody>
          <a:bodyPr/>
          <a:lstStyle/>
          <a:p>
            <a:pPr eaLnBrk="1" hangingPunct="1"/>
            <a:r>
              <a:rPr lang="en-US" b="1" dirty="0" smtClean="0">
                <a:solidFill>
                  <a:schemeClr val="tx1"/>
                </a:solidFill>
                <a:latin typeface="Comic Sans MS"/>
                <a:cs typeface="Comic Sans MS"/>
              </a:rPr>
              <a:t>Solubility</a:t>
            </a:r>
            <a:endParaRPr lang="en-US" b="1" dirty="0">
              <a:solidFill>
                <a:schemeClr val="tx1"/>
              </a:solidFill>
              <a:latin typeface="Comic Sans MS"/>
              <a:cs typeface="Comic Sans MS"/>
            </a:endParaRPr>
          </a:p>
        </p:txBody>
      </p:sp>
      <p:sp>
        <p:nvSpPr>
          <p:cNvPr id="6" name="Rectangle 6"/>
          <p:cNvSpPr>
            <a:spLocks noChangeArrowheads="1"/>
          </p:cNvSpPr>
          <p:nvPr/>
        </p:nvSpPr>
        <p:spPr bwMode="auto">
          <a:xfrm>
            <a:off x="4994275" y="6611937"/>
            <a:ext cx="4149725"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1000" dirty="0">
                <a:latin typeface="Comic Sans MS" pitchFamily="66" charset="0"/>
              </a:rPr>
              <a:t>From the </a:t>
            </a:r>
            <a:r>
              <a:rPr lang="en-US" altLang="en-US" sz="1000" dirty="0">
                <a:latin typeface="Comic Sans MS" pitchFamily="66" charset="0"/>
                <a:hlinkClick r:id="rId2"/>
              </a:rPr>
              <a:t>Virtual Cell Biology Classroom</a:t>
            </a:r>
            <a:r>
              <a:rPr lang="en-US" altLang="en-US" sz="1000" dirty="0">
                <a:latin typeface="Comic Sans MS" pitchFamily="66" charset="0"/>
              </a:rPr>
              <a:t> on </a:t>
            </a:r>
            <a:r>
              <a:rPr lang="en-US" altLang="en-US" sz="1000" dirty="0">
                <a:latin typeface="Comic Sans MS" pitchFamily="66" charset="0"/>
                <a:hlinkClick r:id="rId3"/>
              </a:rPr>
              <a:t>ScienceProfOnline.com</a:t>
            </a:r>
            <a:endParaRPr lang="en-US" altLang="en-US" sz="1000" dirty="0">
              <a:latin typeface="Comic Sans MS" pitchFamily="66"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039731179"/>
              </p:ext>
            </p:extLst>
          </p:nvPr>
        </p:nvGraphicFramePr>
        <p:xfrm>
          <a:off x="990600" y="1752600"/>
          <a:ext cx="7391400" cy="3830320"/>
        </p:xfrm>
        <a:graphic>
          <a:graphicData uri="http://schemas.openxmlformats.org/drawingml/2006/table">
            <a:tbl>
              <a:tblPr firstRow="1" bandRow="1">
                <a:tableStyleId>{5C22544A-7EE6-4342-B048-85BDC9FD1C3A}</a:tableStyleId>
              </a:tblPr>
              <a:tblGrid>
                <a:gridCol w="1676400"/>
                <a:gridCol w="1828800"/>
                <a:gridCol w="2038350"/>
                <a:gridCol w="1847850"/>
              </a:tblGrid>
              <a:tr h="1016000">
                <a:tc>
                  <a:txBody>
                    <a:bodyPr/>
                    <a:lstStyle/>
                    <a:p>
                      <a:pPr algn="ctr"/>
                      <a:r>
                        <a:rPr lang="en-US" dirty="0" smtClean="0">
                          <a:solidFill>
                            <a:schemeClr val="tx1"/>
                          </a:solidFill>
                        </a:rPr>
                        <a:t>MOLECULE</a:t>
                      </a:r>
                      <a:endParaRPr lang="en-US" dirty="0">
                        <a:solidFill>
                          <a:schemeClr val="tx1"/>
                        </a:solidFill>
                      </a:endParaRPr>
                    </a:p>
                  </a:txBody>
                  <a:tcPr/>
                </a:tc>
                <a:tc>
                  <a:txBody>
                    <a:bodyPr/>
                    <a:lstStyle/>
                    <a:p>
                      <a:pPr algn="ctr"/>
                      <a:r>
                        <a:rPr lang="en-US" dirty="0" smtClean="0">
                          <a:solidFill>
                            <a:srgbClr val="000000"/>
                          </a:solidFill>
                        </a:rPr>
                        <a:t>Hydro</a:t>
                      </a:r>
                      <a:r>
                        <a:rPr lang="en-US" baseline="0" dirty="0" smtClean="0">
                          <a:solidFill>
                            <a:srgbClr val="000000"/>
                          </a:solidFill>
                        </a:rPr>
                        <a:t> -</a:t>
                      </a:r>
                      <a:endParaRPr lang="en-US" dirty="0">
                        <a:solidFill>
                          <a:srgbClr val="000000"/>
                        </a:solidFill>
                      </a:endParaRPr>
                    </a:p>
                  </a:txBody>
                  <a:tcPr/>
                </a:tc>
                <a:tc>
                  <a:txBody>
                    <a:bodyPr/>
                    <a:lstStyle/>
                    <a:p>
                      <a:pPr algn="ctr"/>
                      <a:r>
                        <a:rPr lang="en-US" dirty="0" smtClean="0">
                          <a:solidFill>
                            <a:srgbClr val="000000"/>
                          </a:solidFill>
                        </a:rPr>
                        <a:t>Solvent examples</a:t>
                      </a:r>
                      <a:endParaRPr lang="en-US" dirty="0">
                        <a:solidFill>
                          <a:srgbClr val="000000"/>
                        </a:solidFill>
                      </a:endParaRPr>
                    </a:p>
                  </a:txBody>
                  <a:tcPr/>
                </a:tc>
                <a:tc>
                  <a:txBody>
                    <a:bodyPr/>
                    <a:lstStyle/>
                    <a:p>
                      <a:pPr algn="ctr"/>
                      <a:r>
                        <a:rPr lang="en-US" dirty="0" smtClean="0">
                          <a:solidFill>
                            <a:srgbClr val="000000"/>
                          </a:solidFill>
                        </a:rPr>
                        <a:t>What elements to look for</a:t>
                      </a:r>
                      <a:endParaRPr lang="en-US" dirty="0">
                        <a:solidFill>
                          <a:srgbClr val="000000"/>
                        </a:solidFill>
                      </a:endParaRPr>
                    </a:p>
                  </a:txBody>
                  <a:tcPr/>
                </a:tc>
              </a:tr>
              <a:tr h="1016000">
                <a:tc>
                  <a:txBody>
                    <a:bodyPr/>
                    <a:lstStyle/>
                    <a:p>
                      <a:pPr algn="ctr"/>
                      <a:r>
                        <a:rPr lang="en-US" dirty="0" smtClean="0"/>
                        <a:t>Polar, charged</a:t>
                      </a:r>
                      <a:endParaRPr lang="en-US" dirty="0"/>
                    </a:p>
                  </a:txBody>
                  <a:tcPr/>
                </a:tc>
                <a:tc>
                  <a:txBody>
                    <a:bodyPr/>
                    <a:lstStyle/>
                    <a:p>
                      <a:pPr algn="ctr"/>
                      <a:r>
                        <a:rPr lang="en-US" dirty="0" err="1" smtClean="0"/>
                        <a:t>philic</a:t>
                      </a:r>
                      <a:r>
                        <a:rPr lang="en-US" dirty="0" smtClean="0"/>
                        <a:t> (likes)</a:t>
                      </a:r>
                      <a:endParaRPr lang="en-US" dirty="0"/>
                    </a:p>
                  </a:txBody>
                  <a:tcPr/>
                </a:tc>
                <a:tc>
                  <a:txBody>
                    <a:bodyPr/>
                    <a:lstStyle/>
                    <a:p>
                      <a:pPr algn="ctr"/>
                      <a:r>
                        <a:rPr lang="en-US" dirty="0" smtClean="0"/>
                        <a:t>water, alcohols</a:t>
                      </a:r>
                      <a:endParaRPr lang="en-US" dirty="0"/>
                    </a:p>
                  </a:txBody>
                  <a:tcPr/>
                </a:tc>
                <a:tc>
                  <a:txBody>
                    <a:bodyPr/>
                    <a:lstStyle/>
                    <a:p>
                      <a:pPr algn="ctr"/>
                      <a:r>
                        <a:rPr lang="en-US" sz="1600" dirty="0" smtClean="0"/>
                        <a:t>Hydrogen bound to</a:t>
                      </a:r>
                      <a:r>
                        <a:rPr lang="en-US" sz="1600" baseline="0" dirty="0" smtClean="0"/>
                        <a:t> elements that are electronegative</a:t>
                      </a:r>
                    </a:p>
                    <a:p>
                      <a:pPr algn="ctr"/>
                      <a:r>
                        <a:rPr lang="en-US" sz="1600" baseline="0" dirty="0" smtClean="0"/>
                        <a:t> in relation such as </a:t>
                      </a:r>
                      <a:r>
                        <a:rPr lang="en-US" sz="1600" baseline="0" dirty="0" err="1" smtClean="0"/>
                        <a:t>oxygens</a:t>
                      </a:r>
                      <a:r>
                        <a:rPr lang="en-US" sz="1600" baseline="0" dirty="0" smtClean="0"/>
                        <a:t> &amp; </a:t>
                      </a:r>
                      <a:r>
                        <a:rPr lang="en-US" sz="1600" baseline="0" dirty="0" err="1" smtClean="0"/>
                        <a:t>nitrogens</a:t>
                      </a:r>
                      <a:r>
                        <a:rPr lang="en-US" sz="1600" baseline="0" dirty="0" smtClean="0"/>
                        <a:t>)</a:t>
                      </a:r>
                      <a:endParaRPr lang="en-US" dirty="0"/>
                    </a:p>
                  </a:txBody>
                  <a:tcPr/>
                </a:tc>
              </a:tr>
              <a:tr h="1016000">
                <a:tc>
                  <a:txBody>
                    <a:bodyPr/>
                    <a:lstStyle/>
                    <a:p>
                      <a:pPr algn="ctr"/>
                      <a:r>
                        <a:rPr lang="en-US" dirty="0" smtClean="0"/>
                        <a:t>Non-polar, not charged</a:t>
                      </a:r>
                      <a:endParaRPr lang="en-US" dirty="0"/>
                    </a:p>
                  </a:txBody>
                  <a:tcPr/>
                </a:tc>
                <a:tc>
                  <a:txBody>
                    <a:bodyPr/>
                    <a:lstStyle/>
                    <a:p>
                      <a:pPr algn="ctr"/>
                      <a:r>
                        <a:rPr lang="en-US" dirty="0" smtClean="0"/>
                        <a:t>phobic </a:t>
                      </a:r>
                    </a:p>
                    <a:p>
                      <a:pPr algn="ctr"/>
                      <a:r>
                        <a:rPr lang="en-US" dirty="0" smtClean="0"/>
                        <a:t>(doesn’t like)</a:t>
                      </a:r>
                      <a:endParaRPr lang="en-US" dirty="0"/>
                    </a:p>
                  </a:txBody>
                  <a:tcPr/>
                </a:tc>
                <a:tc>
                  <a:txBody>
                    <a:bodyPr/>
                    <a:lstStyle/>
                    <a:p>
                      <a:pPr algn="ctr"/>
                      <a:endParaRPr lang="en-US" dirty="0" smtClean="0"/>
                    </a:p>
                    <a:p>
                      <a:pPr algn="ctr"/>
                      <a:r>
                        <a:rPr lang="en-US" dirty="0" smtClean="0"/>
                        <a:t>oil-based</a:t>
                      </a:r>
                      <a:endParaRPr lang="en-US" dirty="0"/>
                    </a:p>
                  </a:txBody>
                  <a:tcPr/>
                </a:tc>
                <a:tc>
                  <a:txBody>
                    <a:bodyPr/>
                    <a:lstStyle/>
                    <a:p>
                      <a:pPr algn="ctr"/>
                      <a:endParaRPr lang="en-US" sz="1600" dirty="0" smtClean="0"/>
                    </a:p>
                    <a:p>
                      <a:pPr algn="ctr"/>
                      <a:r>
                        <a:rPr lang="en-US" sz="1600" dirty="0" smtClean="0"/>
                        <a:t>Carbon-hydrogen</a:t>
                      </a:r>
                      <a:r>
                        <a:rPr lang="en-US" sz="1600" baseline="0" dirty="0" smtClean="0"/>
                        <a:t> bonds</a:t>
                      </a:r>
                      <a:endParaRPr lang="en-US" sz="1600" dirty="0"/>
                    </a:p>
                  </a:txBody>
                  <a:tcPr/>
                </a:tc>
              </a:tr>
            </a:tbl>
          </a:graphicData>
        </a:graphic>
      </p:graphicFrame>
    </p:spTree>
    <p:extLst>
      <p:ext uri="{BB962C8B-B14F-4D97-AF65-F5344CB8AC3E}">
        <p14:creationId xmlns:p14="http://schemas.microsoft.com/office/powerpoint/2010/main" val="258804606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sz="half" idx="1"/>
          </p:nvPr>
        </p:nvSpPr>
        <p:spPr>
          <a:xfrm>
            <a:off x="152400" y="304800"/>
            <a:ext cx="5334000" cy="6400800"/>
          </a:xfrm>
        </p:spPr>
        <p:txBody>
          <a:bodyPr/>
          <a:lstStyle/>
          <a:p>
            <a:pPr algn="ctr" eaLnBrk="1" hangingPunct="1">
              <a:buFontTx/>
              <a:buNone/>
            </a:pPr>
            <a:r>
              <a:rPr lang="en-US" altLang="en-US" sz="5400" b="1" dirty="0" smtClean="0">
                <a:solidFill>
                  <a:srgbClr val="33CC33"/>
                </a:solidFill>
                <a:latin typeface="Comic Sans MS" pitchFamily="66" charset="0"/>
              </a:rPr>
              <a:t> </a:t>
            </a:r>
            <a:r>
              <a:rPr lang="en-US" altLang="en-US" sz="4400" b="1" dirty="0" smtClean="0">
                <a:solidFill>
                  <a:srgbClr val="33CC33"/>
                </a:solidFill>
                <a:latin typeface="Comic Sans MS" pitchFamily="66" charset="0"/>
              </a:rPr>
              <a:t>Confused?</a:t>
            </a:r>
            <a:endParaRPr lang="en-US" altLang="en-US" sz="4400" b="1" dirty="0" smtClean="0">
              <a:latin typeface="Comic Sans MS" pitchFamily="66" charset="0"/>
            </a:endParaRPr>
          </a:p>
          <a:p>
            <a:pPr algn="ctr" eaLnBrk="1" hangingPunct="1">
              <a:buFontTx/>
              <a:buNone/>
            </a:pPr>
            <a:r>
              <a:rPr lang="en-US" altLang="en-US" sz="2400" dirty="0" smtClean="0">
                <a:latin typeface="Comic Sans MS" pitchFamily="66" charset="0"/>
              </a:rPr>
              <a:t>    Here are some links to fun resources that further explain </a:t>
            </a:r>
            <a:r>
              <a:rPr lang="en-US" altLang="en-US" sz="2400" b="1" dirty="0" smtClean="0">
                <a:latin typeface="Comic Sans MS" pitchFamily="66" charset="0"/>
              </a:rPr>
              <a:t>Inorganic and Covalent Compounds &amp; Solutions</a:t>
            </a:r>
            <a:r>
              <a:rPr lang="en-US" altLang="en-US" sz="2400" dirty="0" smtClean="0">
                <a:latin typeface="Comic Sans MS" pitchFamily="66" charset="0"/>
              </a:rPr>
              <a:t>:</a:t>
            </a:r>
          </a:p>
          <a:p>
            <a:pPr algn="ctr" eaLnBrk="1" hangingPunct="1">
              <a:buFontTx/>
              <a:buNone/>
            </a:pPr>
            <a:endParaRPr lang="en-US" altLang="en-US" sz="1200" dirty="0" smtClean="0">
              <a:latin typeface="Comic Sans MS" pitchFamily="66" charset="0"/>
            </a:endParaRPr>
          </a:p>
          <a:p>
            <a:pPr algn="ctr" eaLnBrk="1" hangingPunct="1">
              <a:buFontTx/>
              <a:buNone/>
            </a:pPr>
            <a:endParaRPr lang="en-US" altLang="en-US" sz="1200" dirty="0" smtClean="0">
              <a:latin typeface="Comic Sans MS" pitchFamily="66" charset="0"/>
            </a:endParaRPr>
          </a:p>
          <a:p>
            <a:pPr eaLnBrk="1" hangingPunct="1"/>
            <a:r>
              <a:rPr lang="en-US" sz="1800" b="1" dirty="0">
                <a:latin typeface="Comic Sans MS"/>
                <a:cs typeface="Comic Sans MS"/>
                <a:hlinkClick r:id="rId3"/>
              </a:rPr>
              <a:t>Video</a:t>
            </a:r>
            <a:r>
              <a:rPr lang="en-US" sz="1800" dirty="0">
                <a:latin typeface="Comic Sans MS"/>
                <a:cs typeface="Comic Sans MS"/>
              </a:rPr>
              <a:t> of dissociation of NaCl into </a:t>
            </a:r>
            <a:r>
              <a:rPr lang="en-US" sz="1800" dirty="0" smtClean="0">
                <a:latin typeface="Comic Sans MS"/>
                <a:cs typeface="Comic Sans MS"/>
              </a:rPr>
              <a:t>water.</a:t>
            </a:r>
          </a:p>
          <a:p>
            <a:pPr eaLnBrk="1" hangingPunct="1"/>
            <a:endParaRPr lang="en-US" sz="1800" dirty="0" smtClean="0">
              <a:latin typeface="Comic Sans MS"/>
              <a:cs typeface="Comic Sans MS"/>
            </a:endParaRPr>
          </a:p>
          <a:p>
            <a:pPr eaLnBrk="1" hangingPunct="1"/>
            <a:r>
              <a:rPr lang="en-US" sz="1800" dirty="0" smtClean="0">
                <a:latin typeface="Comic Sans MS"/>
                <a:cs typeface="Comic Sans MS"/>
                <a:hlinkClick r:id="rId4"/>
              </a:rPr>
              <a:t>Factors Affecting Solubility</a:t>
            </a:r>
            <a:r>
              <a:rPr lang="en-US" sz="1800" dirty="0" smtClean="0">
                <a:latin typeface="Comic Sans MS"/>
                <a:cs typeface="Comic Sans MS"/>
              </a:rPr>
              <a:t>, animation from Tutor Vista.</a:t>
            </a:r>
          </a:p>
          <a:p>
            <a:pPr eaLnBrk="1" hangingPunct="1"/>
            <a:endParaRPr lang="en-US" sz="1800" dirty="0">
              <a:latin typeface="Comic Sans MS"/>
              <a:cs typeface="Comic Sans MS"/>
            </a:endParaRPr>
          </a:p>
          <a:p>
            <a:r>
              <a:rPr lang="en-US" sz="1800" b="1" dirty="0">
                <a:latin typeface="Comic Sans MS"/>
                <a:cs typeface="Comic Sans MS"/>
                <a:hlinkClick r:id="rId5"/>
              </a:rPr>
              <a:t>Video clip</a:t>
            </a:r>
            <a:r>
              <a:rPr lang="en-US" sz="1800" b="1" dirty="0">
                <a:latin typeface="Comic Sans MS"/>
                <a:cs typeface="Comic Sans MS"/>
              </a:rPr>
              <a:t> </a:t>
            </a:r>
            <a:r>
              <a:rPr lang="en-US" sz="1800" dirty="0">
                <a:latin typeface="Comic Sans MS"/>
                <a:cs typeface="Comic Sans MS"/>
              </a:rPr>
              <a:t>from movie </a:t>
            </a:r>
            <a:r>
              <a:rPr lang="en-US" sz="1800" b="1" u="sng" dirty="0" err="1">
                <a:latin typeface="Comic Sans MS"/>
                <a:cs typeface="Comic Sans MS"/>
              </a:rPr>
              <a:t>Idiocracy</a:t>
            </a:r>
            <a:r>
              <a:rPr lang="en-US" sz="1800" dirty="0">
                <a:latin typeface="Comic Sans MS"/>
                <a:cs typeface="Comic Sans MS"/>
              </a:rPr>
              <a:t>: </a:t>
            </a:r>
            <a:r>
              <a:rPr lang="en-US" sz="1800" dirty="0" smtClean="0">
                <a:latin typeface="Comic Sans MS"/>
                <a:cs typeface="Comic Sans MS"/>
              </a:rPr>
              <a:t>“</a:t>
            </a:r>
            <a:r>
              <a:rPr lang="en-US" sz="1800" dirty="0" err="1">
                <a:latin typeface="Comic Sans MS"/>
                <a:cs typeface="Comic Sans MS"/>
              </a:rPr>
              <a:t>Brawndo</a:t>
            </a:r>
            <a:r>
              <a:rPr lang="en-US" sz="1800" dirty="0">
                <a:latin typeface="Comic Sans MS"/>
                <a:cs typeface="Comic Sans MS"/>
              </a:rPr>
              <a:t> Has What Plants Crave!</a:t>
            </a:r>
            <a:r>
              <a:rPr lang="en-US" sz="1800" dirty="0" smtClean="0">
                <a:latin typeface="Comic Sans MS"/>
                <a:cs typeface="Comic Sans MS"/>
              </a:rPr>
              <a:t>”</a:t>
            </a:r>
          </a:p>
          <a:p>
            <a:endParaRPr lang="en-US" sz="1800" dirty="0">
              <a:latin typeface="Comic Sans MS"/>
              <a:cs typeface="Comic Sans MS"/>
            </a:endParaRPr>
          </a:p>
          <a:p>
            <a:r>
              <a:rPr lang="en-US" sz="1800" dirty="0" smtClean="0">
                <a:latin typeface="Comic Sans MS"/>
                <a:cs typeface="Comic Sans MS"/>
                <a:hlinkClick r:id="rId6"/>
              </a:rPr>
              <a:t>Polar &amp; Non-polar Molecules</a:t>
            </a:r>
            <a:r>
              <a:rPr lang="en-US" sz="1800" dirty="0" smtClean="0">
                <a:latin typeface="Comic Sans MS"/>
                <a:cs typeface="Comic Sans MS"/>
              </a:rPr>
              <a:t> from Crash Course Chemistry #23.  </a:t>
            </a:r>
            <a:endParaRPr lang="en-US" sz="1800" dirty="0" smtClean="0">
              <a:latin typeface="Comic Sans MS"/>
              <a:cs typeface="Comic Sans MS"/>
            </a:endParaRPr>
          </a:p>
          <a:p>
            <a:endParaRPr lang="en-US" sz="1800" dirty="0">
              <a:latin typeface="Comic Sans MS"/>
              <a:cs typeface="Comic Sans MS"/>
            </a:endParaRPr>
          </a:p>
          <a:p>
            <a:pPr marL="0" indent="0" eaLnBrk="1" hangingPunct="1">
              <a:buNone/>
            </a:pPr>
            <a:endParaRPr lang="en-US" sz="1800" dirty="0" smtClean="0">
              <a:latin typeface="Comic Sans MS"/>
              <a:cs typeface="Comic Sans MS"/>
            </a:endParaRPr>
          </a:p>
          <a:p>
            <a:pPr algn="ctr" eaLnBrk="1" hangingPunct="1">
              <a:buFontTx/>
              <a:buNone/>
            </a:pPr>
            <a:endParaRPr lang="en-US" altLang="en-US" sz="1200" dirty="0">
              <a:latin typeface="Comic Sans MS" pitchFamily="66" charset="0"/>
            </a:endParaRPr>
          </a:p>
          <a:p>
            <a:pPr algn="ctr" eaLnBrk="1" hangingPunct="1">
              <a:buFontTx/>
              <a:buNone/>
            </a:pPr>
            <a:endParaRPr lang="en-US" altLang="en-US" sz="1200" dirty="0" smtClean="0">
              <a:latin typeface="Comic Sans MS" pitchFamily="66" charset="0"/>
            </a:endParaRPr>
          </a:p>
          <a:p>
            <a:pPr marL="0" indent="0" eaLnBrk="1" hangingPunct="1">
              <a:buNone/>
            </a:pPr>
            <a:endParaRPr lang="en-US" altLang="en-US" sz="1000" dirty="0" smtClean="0">
              <a:latin typeface="Comic Sans MS" pitchFamily="66" charset="0"/>
            </a:endParaRPr>
          </a:p>
          <a:p>
            <a:pPr marL="0" indent="0" eaLnBrk="1" hangingPunct="1">
              <a:buNone/>
            </a:pPr>
            <a:endParaRPr lang="en-US" altLang="en-US" sz="1000" dirty="0" smtClean="0">
              <a:latin typeface="Comic Sans MS" pitchFamily="66" charset="0"/>
            </a:endParaRPr>
          </a:p>
          <a:p>
            <a:pPr marL="0" indent="0" eaLnBrk="1" hangingPunct="1">
              <a:buNone/>
            </a:pPr>
            <a:endParaRPr lang="en-US" altLang="en-US" sz="1000" dirty="0">
              <a:latin typeface="Comic Sans MS" pitchFamily="66" charset="0"/>
            </a:endParaRPr>
          </a:p>
          <a:p>
            <a:pPr marL="0" indent="0" eaLnBrk="1" hangingPunct="1">
              <a:buNone/>
            </a:pPr>
            <a:endParaRPr lang="en-US" altLang="en-US" sz="1000" dirty="0" smtClean="0">
              <a:latin typeface="Comic Sans MS" pitchFamily="66" charset="0"/>
            </a:endParaRPr>
          </a:p>
          <a:p>
            <a:pPr marL="0" indent="0" eaLnBrk="1" hangingPunct="1">
              <a:buNone/>
            </a:pPr>
            <a:endParaRPr lang="en-US" altLang="en-US" sz="1000" dirty="0">
              <a:latin typeface="Comic Sans MS" pitchFamily="66" charset="0"/>
            </a:endParaRPr>
          </a:p>
          <a:p>
            <a:pPr marL="0" indent="0" eaLnBrk="1" hangingPunct="1">
              <a:buNone/>
            </a:pPr>
            <a:endParaRPr lang="en-US" altLang="en-US" sz="1000" dirty="0" smtClean="0">
              <a:latin typeface="Comic Sans MS" pitchFamily="66" charset="0"/>
            </a:endParaRPr>
          </a:p>
          <a:p>
            <a:pPr marL="0" indent="0" eaLnBrk="1" hangingPunct="1">
              <a:buNone/>
            </a:pPr>
            <a:endParaRPr lang="en-US" altLang="en-US" sz="1000" dirty="0">
              <a:latin typeface="Comic Sans MS" pitchFamily="66" charset="0"/>
            </a:endParaRPr>
          </a:p>
          <a:p>
            <a:pPr marL="0" indent="0" eaLnBrk="1" hangingPunct="1">
              <a:buNone/>
            </a:pPr>
            <a:endParaRPr lang="en-US" altLang="en-US" sz="1000" dirty="0" smtClean="0">
              <a:latin typeface="Comic Sans MS" pitchFamily="66" charset="0"/>
            </a:endParaRPr>
          </a:p>
          <a:p>
            <a:pPr marL="0" indent="0" eaLnBrk="1" hangingPunct="1">
              <a:buNone/>
            </a:pPr>
            <a:endParaRPr lang="en-US" altLang="en-US" sz="1000" dirty="0">
              <a:latin typeface="Comic Sans MS" pitchFamily="66" charset="0"/>
            </a:endParaRPr>
          </a:p>
          <a:p>
            <a:pPr marL="0" indent="0" eaLnBrk="1" hangingPunct="1">
              <a:buNone/>
            </a:pPr>
            <a:endParaRPr lang="en-US" altLang="en-US" sz="1000" dirty="0" smtClean="0">
              <a:latin typeface="Comic Sans MS" pitchFamily="66" charset="0"/>
            </a:endParaRPr>
          </a:p>
          <a:p>
            <a:pPr marL="0" indent="0" eaLnBrk="1" hangingPunct="1">
              <a:buNone/>
            </a:pPr>
            <a:endParaRPr lang="en-US" altLang="en-US" sz="1000" dirty="0">
              <a:latin typeface="Comic Sans MS" pitchFamily="66" charset="0"/>
            </a:endParaRPr>
          </a:p>
          <a:p>
            <a:pPr marL="0" indent="0" eaLnBrk="1" hangingPunct="1">
              <a:buNone/>
            </a:pPr>
            <a:endParaRPr lang="en-US" altLang="en-US" sz="1000" dirty="0" smtClean="0">
              <a:latin typeface="Comic Sans MS" pitchFamily="66" charset="0"/>
            </a:endParaRPr>
          </a:p>
          <a:p>
            <a:pPr marL="0" indent="0" eaLnBrk="1" hangingPunct="1">
              <a:buNone/>
            </a:pPr>
            <a:endParaRPr lang="en-US" altLang="en-US" sz="1000" dirty="0">
              <a:latin typeface="Comic Sans MS" pitchFamily="66" charset="0"/>
            </a:endParaRPr>
          </a:p>
          <a:p>
            <a:pPr marL="0" indent="0" eaLnBrk="1" hangingPunct="1">
              <a:buNone/>
            </a:pPr>
            <a:endParaRPr lang="en-US" altLang="en-US" sz="1000" dirty="0" smtClean="0">
              <a:latin typeface="Comic Sans MS" pitchFamily="66" charset="0"/>
            </a:endParaRPr>
          </a:p>
          <a:p>
            <a:pPr algn="ctr" eaLnBrk="1" hangingPunct="1">
              <a:buFontTx/>
              <a:buNone/>
            </a:pPr>
            <a:r>
              <a:rPr lang="en-US" altLang="en-US" sz="1200" dirty="0" smtClean="0">
                <a:latin typeface="Comic Sans MS" pitchFamily="66" charset="0"/>
              </a:rPr>
              <a:t>    (You must be in PPT slideshow view to click on links.)</a:t>
            </a:r>
          </a:p>
        </p:txBody>
      </p:sp>
      <p:pic>
        <p:nvPicPr>
          <p:cNvPr id="34819" name="Picture 4" descr="MC900229685[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941780" y="3124200"/>
            <a:ext cx="2595350" cy="258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0" name="WordArt 5"/>
          <p:cNvSpPr>
            <a:spLocks noChangeArrowheads="1" noChangeShapeType="1" noTextEdit="1"/>
          </p:cNvSpPr>
          <p:nvPr/>
        </p:nvSpPr>
        <p:spPr bwMode="auto">
          <a:xfrm>
            <a:off x="5715000" y="1143000"/>
            <a:ext cx="2895600" cy="1447800"/>
          </a:xfrm>
          <a:prstGeom prst="rect">
            <a:avLst/>
          </a:prstGeom>
        </p:spPr>
        <p:txBody>
          <a:bodyPr wrap="none" fromWordArt="1">
            <a:prstTxWarp prst="textPlain">
              <a:avLst>
                <a:gd name="adj" fmla="val 50000"/>
              </a:avLst>
            </a:prstTxWarp>
          </a:bodyPr>
          <a:lstStyle/>
          <a:p>
            <a:pPr algn="ctr"/>
            <a:r>
              <a:rPr lang="en-US" sz="1600" b="1" kern="10" dirty="0">
                <a:ln w="9525">
                  <a:solidFill>
                    <a:srgbClr val="000000"/>
                  </a:solidFill>
                  <a:round/>
                  <a:headEnd/>
                  <a:tailEnd/>
                </a:ln>
                <a:solidFill>
                  <a:srgbClr val="FFFFFF"/>
                </a:solidFill>
                <a:latin typeface="Comic Sans MS"/>
              </a:rPr>
              <a:t>Smart Links</a:t>
            </a:r>
          </a:p>
        </p:txBody>
      </p:sp>
      <p:sp>
        <p:nvSpPr>
          <p:cNvPr id="7" name="Rectangle 6"/>
          <p:cNvSpPr>
            <a:spLocks noChangeArrowheads="1"/>
          </p:cNvSpPr>
          <p:nvPr/>
        </p:nvSpPr>
        <p:spPr bwMode="auto">
          <a:xfrm>
            <a:off x="4994275" y="6611937"/>
            <a:ext cx="4149725"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1000" dirty="0">
                <a:latin typeface="Comic Sans MS" pitchFamily="66" charset="0"/>
              </a:rPr>
              <a:t>From the </a:t>
            </a:r>
            <a:r>
              <a:rPr lang="en-US" altLang="en-US" sz="1000" dirty="0">
                <a:latin typeface="Comic Sans MS" pitchFamily="66" charset="0"/>
                <a:hlinkClick r:id="rId8"/>
              </a:rPr>
              <a:t>Virtual Cell Biology Classroom</a:t>
            </a:r>
            <a:r>
              <a:rPr lang="en-US" altLang="en-US" sz="1000" dirty="0">
                <a:latin typeface="Comic Sans MS" pitchFamily="66" charset="0"/>
              </a:rPr>
              <a:t> on </a:t>
            </a:r>
            <a:r>
              <a:rPr lang="en-US" altLang="en-US" sz="1000" dirty="0">
                <a:latin typeface="Comic Sans MS" pitchFamily="66" charset="0"/>
                <a:hlinkClick r:id="rId9"/>
              </a:rPr>
              <a:t>ScienceProfOnline.com</a:t>
            </a:r>
            <a:endParaRPr lang="en-US" altLang="en-US" sz="1000" dirty="0">
              <a:latin typeface="Comic Sans MS" pitchFamily="66" charset="0"/>
            </a:endParaRPr>
          </a:p>
        </p:txBody>
      </p:sp>
    </p:spTree>
    <p:extLst>
      <p:ext uri="{BB962C8B-B14F-4D97-AF65-F5344CB8AC3E}">
        <p14:creationId xmlns:p14="http://schemas.microsoft.com/office/powerpoint/2010/main" val="14736670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a:xfrm>
            <a:off x="304800" y="381000"/>
            <a:ext cx="8534400" cy="3886200"/>
          </a:xfrm>
        </p:spPr>
        <p:txBody>
          <a:bodyPr/>
          <a:lstStyle/>
          <a:p>
            <a:pPr algn="r" eaLnBrk="1" hangingPunct="1"/>
            <a:r>
              <a:rPr lang="en-US" altLang="en-US" sz="2400" smtClean="0">
                <a:solidFill>
                  <a:schemeClr val="tx1"/>
                </a:solidFill>
                <a:latin typeface="Comic Sans MS" pitchFamily="66" charset="0"/>
              </a:rPr>
              <a:t>Are you feeling blinded by science</a:t>
            </a:r>
            <a:r>
              <a:rPr lang="en-US" altLang="en-US" sz="2000" smtClean="0">
                <a:solidFill>
                  <a:schemeClr val="tx1"/>
                </a:solidFill>
                <a:latin typeface="Comic Sans MS" pitchFamily="66" charset="0"/>
              </a:rPr>
              <a:t>?</a:t>
            </a:r>
            <a:r>
              <a:rPr lang="en-US" altLang="en-US" sz="2400" i="1" smtClean="0">
                <a:solidFill>
                  <a:srgbClr val="0033CC"/>
                </a:solidFill>
                <a:latin typeface="Comic Sans MS" pitchFamily="66" charset="0"/>
              </a:rPr>
              <a:t/>
            </a:r>
            <a:br>
              <a:rPr lang="en-US" altLang="en-US" sz="2400" i="1" smtClean="0">
                <a:solidFill>
                  <a:srgbClr val="0033CC"/>
                </a:solidFill>
                <a:latin typeface="Comic Sans MS" pitchFamily="66" charset="0"/>
              </a:rPr>
            </a:br>
            <a:r>
              <a:rPr lang="en-US" altLang="en-US" sz="2000" i="1" smtClean="0">
                <a:solidFill>
                  <a:srgbClr val="FF0000"/>
                </a:solidFill>
              </a:rPr>
              <a:t/>
            </a:r>
            <a:br>
              <a:rPr lang="en-US" altLang="en-US" sz="2000" i="1" smtClean="0">
                <a:solidFill>
                  <a:srgbClr val="FF0000"/>
                </a:solidFill>
              </a:rPr>
            </a:br>
            <a:r>
              <a:rPr lang="en-US" altLang="en-US" sz="2400" i="1" smtClean="0">
                <a:solidFill>
                  <a:srgbClr val="B2B2B2"/>
                </a:solidFill>
                <a:latin typeface="Comic Sans MS" pitchFamily="66" charset="0"/>
              </a:rPr>
              <a:t>Do yourself a favor. Use the…</a:t>
            </a:r>
            <a:r>
              <a:rPr lang="en-US" altLang="en-US" sz="2800" i="1" smtClean="0">
                <a:latin typeface="Comic Sans MS" pitchFamily="66" charset="0"/>
              </a:rPr>
              <a:t> </a:t>
            </a:r>
            <a:r>
              <a:rPr lang="en-US" altLang="en-US" sz="2000" i="1" smtClean="0">
                <a:latin typeface="Comic Sans MS" pitchFamily="66" charset="0"/>
              </a:rPr>
              <a:t/>
            </a:r>
            <a:br>
              <a:rPr lang="en-US" altLang="en-US" sz="2000" i="1" smtClean="0">
                <a:latin typeface="Comic Sans MS" pitchFamily="66" charset="0"/>
              </a:rPr>
            </a:br>
            <a:r>
              <a:rPr lang="en-US" altLang="en-US" sz="2400" smtClean="0">
                <a:latin typeface="Comic Sans MS" pitchFamily="66" charset="0"/>
              </a:rPr>
              <a:t/>
            </a:r>
            <a:br>
              <a:rPr lang="en-US" altLang="en-US" sz="2400" smtClean="0">
                <a:latin typeface="Comic Sans MS" pitchFamily="66" charset="0"/>
              </a:rPr>
            </a:br>
            <a:r>
              <a:rPr lang="en-US" altLang="en-US" sz="3200" smtClean="0">
                <a:latin typeface="Comic Sans MS" pitchFamily="66" charset="0"/>
              </a:rPr>
              <a:t>              </a:t>
            </a:r>
            <a:r>
              <a:rPr lang="en-US" altLang="en-US" sz="4000" b="1" smtClean="0">
                <a:solidFill>
                  <a:srgbClr val="6666FF"/>
                </a:solidFill>
                <a:latin typeface="Comic Sans MS" pitchFamily="66" charset="0"/>
              </a:rPr>
              <a:t>Virtual Cell Biology                        Classroom </a:t>
            </a:r>
            <a:r>
              <a:rPr lang="en-US" altLang="en-US" sz="2400" i="1" smtClean="0">
                <a:solidFill>
                  <a:srgbClr val="6666FF"/>
                </a:solidFill>
                <a:latin typeface="Comic Sans MS" pitchFamily="66" charset="0"/>
              </a:rPr>
              <a:t>(</a:t>
            </a:r>
            <a:r>
              <a:rPr lang="en-US" altLang="en-US" sz="2400" i="1" smtClean="0">
                <a:solidFill>
                  <a:srgbClr val="6666FF"/>
                </a:solidFill>
                <a:latin typeface="Comic Sans MS" pitchFamily="66" charset="0"/>
                <a:hlinkClick r:id="rId3"/>
              </a:rPr>
              <a:t>VCBC</a:t>
            </a:r>
            <a:r>
              <a:rPr lang="en-US" altLang="en-US" sz="2400" i="1" smtClean="0">
                <a:solidFill>
                  <a:srgbClr val="6666FF"/>
                </a:solidFill>
                <a:latin typeface="Comic Sans MS" pitchFamily="66" charset="0"/>
              </a:rPr>
              <a:t>)</a:t>
            </a:r>
            <a:r>
              <a:rPr lang="en-US" altLang="en-US" sz="2000" i="1" smtClean="0">
                <a:solidFill>
                  <a:srgbClr val="6666FF"/>
                </a:solidFill>
                <a:latin typeface="Comic Sans MS" pitchFamily="66" charset="0"/>
              </a:rPr>
              <a:t>  </a:t>
            </a:r>
            <a:r>
              <a:rPr lang="en-US" altLang="en-US" sz="4000" b="1" smtClean="0">
                <a:solidFill>
                  <a:srgbClr val="6666FF"/>
                </a:solidFill>
                <a:latin typeface="Comic Sans MS" pitchFamily="66" charset="0"/>
              </a:rPr>
              <a:t>!</a:t>
            </a:r>
            <a:r>
              <a:rPr lang="en-US" altLang="en-US" sz="4000" b="1" smtClean="0">
                <a:solidFill>
                  <a:srgbClr val="6666FF"/>
                </a:solidFill>
              </a:rPr>
              <a:t/>
            </a:r>
            <a:br>
              <a:rPr lang="en-US" altLang="en-US" sz="4000" b="1" smtClean="0">
                <a:solidFill>
                  <a:srgbClr val="6666FF"/>
                </a:solidFill>
              </a:rPr>
            </a:br>
            <a:r>
              <a:rPr lang="en-US" altLang="en-US" sz="2400" b="1" smtClean="0"/>
              <a:t/>
            </a:r>
            <a:br>
              <a:rPr lang="en-US" altLang="en-US" sz="2400" b="1" smtClean="0"/>
            </a:br>
            <a:r>
              <a:rPr lang="en-US" altLang="en-US" sz="2400" smtClean="0">
                <a:latin typeface="Comic Sans MS" pitchFamily="66" charset="0"/>
              </a:rPr>
              <a:t>The VCBC is full of resources to help you succeed, including:</a:t>
            </a:r>
          </a:p>
        </p:txBody>
      </p:sp>
      <p:sp>
        <p:nvSpPr>
          <p:cNvPr id="36867" name="Rectangle 3"/>
          <p:cNvSpPr>
            <a:spLocks noGrp="1" noChangeArrowheads="1"/>
          </p:cNvSpPr>
          <p:nvPr>
            <p:ph type="subTitle" idx="1"/>
          </p:nvPr>
        </p:nvSpPr>
        <p:spPr>
          <a:xfrm>
            <a:off x="2438400" y="4038600"/>
            <a:ext cx="6172200" cy="1600200"/>
          </a:xfrm>
        </p:spPr>
        <p:txBody>
          <a:bodyPr/>
          <a:lstStyle/>
          <a:p>
            <a:pPr marL="609600" indent="-609600" algn="l" eaLnBrk="1" hangingPunct="1">
              <a:buFontTx/>
              <a:buChar char="•"/>
            </a:pPr>
            <a:r>
              <a:rPr lang="en-US" altLang="en-US" sz="1600" smtClean="0">
                <a:latin typeface="Comic Sans MS" pitchFamily="66" charset="0"/>
              </a:rPr>
              <a:t>practice test questions</a:t>
            </a:r>
          </a:p>
          <a:p>
            <a:pPr marL="609600" indent="-609600" algn="l" eaLnBrk="1" hangingPunct="1">
              <a:buFontTx/>
              <a:buChar char="•"/>
            </a:pPr>
            <a:r>
              <a:rPr lang="en-US" altLang="en-US" sz="1600" smtClean="0">
                <a:latin typeface="Comic Sans MS" pitchFamily="66" charset="0"/>
              </a:rPr>
              <a:t>review questions</a:t>
            </a:r>
          </a:p>
          <a:p>
            <a:pPr marL="609600" indent="-609600" algn="l" eaLnBrk="1" hangingPunct="1">
              <a:buFontTx/>
              <a:buChar char="•"/>
            </a:pPr>
            <a:r>
              <a:rPr lang="en-US" altLang="en-US" sz="1600" smtClean="0">
                <a:latin typeface="Comic Sans MS" pitchFamily="66" charset="0"/>
              </a:rPr>
              <a:t>study guides and learning objectives</a:t>
            </a:r>
          </a:p>
          <a:p>
            <a:pPr marL="609600" indent="-609600" algn="l" eaLnBrk="1" hangingPunct="1">
              <a:buFontTx/>
              <a:buChar char="•"/>
            </a:pPr>
            <a:r>
              <a:rPr lang="en-US" altLang="en-US" sz="1600" smtClean="0">
                <a:latin typeface="Comic Sans MS" pitchFamily="66" charset="0"/>
              </a:rPr>
              <a:t>PowerPoints on other topics</a:t>
            </a:r>
          </a:p>
        </p:txBody>
      </p:sp>
      <p:sp>
        <p:nvSpPr>
          <p:cNvPr id="36868" name="Text Box 4"/>
          <p:cNvSpPr txBox="1">
            <a:spLocks noChangeArrowheads="1"/>
          </p:cNvSpPr>
          <p:nvPr/>
        </p:nvSpPr>
        <p:spPr bwMode="auto">
          <a:xfrm>
            <a:off x="0" y="5715000"/>
            <a:ext cx="88392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1600">
                <a:solidFill>
                  <a:srgbClr val="000000"/>
                </a:solidFill>
                <a:latin typeface="Comic Sans MS" pitchFamily="66" charset="0"/>
              </a:rPr>
              <a:t>You can access the VCBC by going to the Science Prof Online website </a:t>
            </a:r>
            <a:r>
              <a:rPr lang="en-US" altLang="en-US" sz="1600" b="1">
                <a:solidFill>
                  <a:srgbClr val="000000"/>
                </a:solidFill>
                <a:latin typeface="Comic Sans MS" pitchFamily="66" charset="0"/>
                <a:hlinkClick r:id="rId4"/>
              </a:rPr>
              <a:t>www.ScienceProfOnline.com</a:t>
            </a:r>
            <a:endParaRPr lang="en-US" altLang="en-US" sz="1600" b="1">
              <a:solidFill>
                <a:srgbClr val="000000"/>
              </a:solidFill>
              <a:latin typeface="Comic Sans MS" pitchFamily="66" charset="0"/>
            </a:endParaRPr>
          </a:p>
        </p:txBody>
      </p:sp>
      <p:pic>
        <p:nvPicPr>
          <p:cNvPr id="36869" name="Picture 5" descr="EndomembraneSystemMarinanRuiz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9600" y="4038600"/>
            <a:ext cx="144780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0" name="Rectangle 6"/>
          <p:cNvSpPr>
            <a:spLocks noChangeArrowheads="1"/>
          </p:cNvSpPr>
          <p:nvPr/>
        </p:nvSpPr>
        <p:spPr bwMode="auto">
          <a:xfrm>
            <a:off x="2209800" y="6611938"/>
            <a:ext cx="6934200"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Images: </a:t>
            </a:r>
            <a:r>
              <a:rPr lang="en-US" altLang="en-US" sz="1000">
                <a:latin typeface="Comic Sans MS" pitchFamily="66" charset="0"/>
                <a:hlinkClick r:id="rId6"/>
              </a:rPr>
              <a:t>Blinded With Science</a:t>
            </a:r>
            <a:r>
              <a:rPr lang="en-US" altLang="en-US" sz="1000">
                <a:latin typeface="Comic Sans MS" pitchFamily="66" charset="0"/>
              </a:rPr>
              <a:t> album, Thomas Dolby; </a:t>
            </a:r>
            <a:r>
              <a:rPr lang="en-US" altLang="en-US" sz="1000">
                <a:latin typeface="Comic Sans MS" pitchFamily="66" charset="0"/>
                <a:hlinkClick r:id="rId7"/>
              </a:rPr>
              <a:t>Endomembrane system</a:t>
            </a:r>
            <a:r>
              <a:rPr lang="en-US" altLang="en-US" sz="1000">
                <a:latin typeface="Comic Sans MS" pitchFamily="66" charset="0"/>
              </a:rPr>
              <a:t>, Mariana Ruiz, Wiki</a:t>
            </a:r>
          </a:p>
        </p:txBody>
      </p:sp>
      <p:pic>
        <p:nvPicPr>
          <p:cNvPr id="36871" name="Picture 7" descr="Thomas_Dolby-Blinded_By_Scienc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7200" y="381000"/>
            <a:ext cx="2819400" cy="269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ext Box 5"/>
          <p:cNvSpPr txBox="1">
            <a:spLocks noChangeArrowheads="1"/>
          </p:cNvSpPr>
          <p:nvPr/>
        </p:nvSpPr>
        <p:spPr bwMode="auto">
          <a:xfrm>
            <a:off x="0" y="6457950"/>
            <a:ext cx="33528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a:latin typeface="Comic Sans MS" pitchFamily="66" charset="0"/>
              </a:rPr>
              <a:t>For additional resources on this lecture topic, see the </a:t>
            </a:r>
            <a:r>
              <a:rPr lang="en-US" altLang="en-US" sz="1000">
                <a:latin typeface="Comic Sans MS" pitchFamily="66" charset="0"/>
                <a:hlinkClick r:id="rId3"/>
              </a:rPr>
              <a:t>Inorganic Chemistry Main Page</a:t>
            </a:r>
            <a:r>
              <a:rPr lang="en-US" altLang="en-US" sz="1000">
                <a:latin typeface="Comic Sans MS" pitchFamily="66" charset="0"/>
              </a:rPr>
              <a:t> on </a:t>
            </a:r>
            <a:r>
              <a:rPr lang="en-US" altLang="en-US" sz="1000">
                <a:latin typeface="Comic Sans MS" pitchFamily="66" charset="0"/>
                <a:hlinkClick r:id="rId4"/>
              </a:rPr>
              <a:t>SPO</a:t>
            </a:r>
            <a:r>
              <a:rPr lang="en-US" altLang="en-US" sz="1000" b="1">
                <a:latin typeface="Comic Sans MS" pitchFamily="66" charset="0"/>
              </a:rPr>
              <a:t>.</a:t>
            </a:r>
          </a:p>
        </p:txBody>
      </p:sp>
      <p:pic>
        <p:nvPicPr>
          <p:cNvPr id="6" name="Picture 30" descr="96157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00600" y="1066800"/>
            <a:ext cx="3352800" cy="49282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8" name="Rectangle 3"/>
          <p:cNvSpPr txBox="1">
            <a:spLocks noChangeArrowheads="1"/>
          </p:cNvSpPr>
          <p:nvPr/>
        </p:nvSpPr>
        <p:spPr bwMode="auto">
          <a:xfrm>
            <a:off x="381000" y="1524000"/>
            <a:ext cx="36576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eaLnBrk="1" hangingPunct="1"/>
            <a:r>
              <a:rPr lang="en-US" altLang="en-US" sz="4800" b="1" dirty="0" smtClean="0">
                <a:solidFill>
                  <a:srgbClr val="A29703"/>
                </a:solidFill>
                <a:latin typeface="Comic Sans MS" pitchFamily="66" charset="0"/>
              </a:rPr>
              <a:t>Chemical Solutes, Solvents &amp; Solubility</a:t>
            </a:r>
            <a:endParaRPr lang="en-US" altLang="en-US" sz="3600" b="1" i="1" dirty="0" smtClean="0">
              <a:solidFill>
                <a:srgbClr val="A29703"/>
              </a:solidFill>
              <a:latin typeface="Comic Sans MS" pitchFamily="66"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5334000" y="381000"/>
            <a:ext cx="3429000" cy="914400"/>
          </a:xfrm>
        </p:spPr>
        <p:txBody>
          <a:bodyPr/>
          <a:lstStyle/>
          <a:p>
            <a:pPr eaLnBrk="1" hangingPunct="1"/>
            <a:r>
              <a:rPr lang="en-US" altLang="en-US" sz="5400" b="1" dirty="0" smtClean="0">
                <a:solidFill>
                  <a:srgbClr val="33CC33"/>
                </a:solidFill>
                <a:latin typeface="Comic Sans MS" pitchFamily="66" charset="0"/>
              </a:rPr>
              <a:t>Solutions</a:t>
            </a:r>
          </a:p>
        </p:txBody>
      </p:sp>
      <p:sp>
        <p:nvSpPr>
          <p:cNvPr id="33795" name="Text Box 3"/>
          <p:cNvSpPr txBox="1">
            <a:spLocks noChangeArrowheads="1"/>
          </p:cNvSpPr>
          <p:nvPr/>
        </p:nvSpPr>
        <p:spPr bwMode="auto">
          <a:xfrm>
            <a:off x="304800" y="533400"/>
            <a:ext cx="5105400" cy="49244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000" b="1" dirty="0">
                <a:latin typeface="Comic Sans MS" pitchFamily="66" charset="0"/>
              </a:rPr>
              <a:t>Solutions</a:t>
            </a:r>
            <a:r>
              <a:rPr lang="en-US" altLang="en-US" sz="2000" dirty="0">
                <a:latin typeface="Comic Sans MS" pitchFamily="66" charset="0"/>
              </a:rPr>
              <a:t> are </a:t>
            </a:r>
            <a:r>
              <a:rPr lang="en-US" altLang="en-US" sz="2000" i="1" dirty="0" smtClean="0">
                <a:latin typeface="Comic Sans MS" pitchFamily="66" charset="0"/>
              </a:rPr>
              <a:t>homogeneous mixtures </a:t>
            </a:r>
            <a:r>
              <a:rPr lang="en-US" altLang="en-US" sz="2000" dirty="0">
                <a:latin typeface="Comic Sans MS" pitchFamily="66" charset="0"/>
              </a:rPr>
              <a:t>in which one substance is dissolved in another</a:t>
            </a:r>
            <a:r>
              <a:rPr lang="en-US" altLang="en-US" sz="2000" dirty="0" smtClean="0">
                <a:latin typeface="Comic Sans MS" pitchFamily="66" charset="0"/>
              </a:rPr>
              <a:t>.</a:t>
            </a:r>
            <a:endParaRPr lang="en-US" altLang="en-US" sz="1050" dirty="0">
              <a:latin typeface="Comic Sans MS" pitchFamily="66" charset="0"/>
            </a:endParaRPr>
          </a:p>
          <a:p>
            <a:pPr algn="ctr" eaLnBrk="1" hangingPunct="1">
              <a:spcBef>
                <a:spcPct val="50000"/>
              </a:spcBef>
            </a:pPr>
            <a:r>
              <a:rPr lang="en-US" altLang="en-US" sz="2400" b="1" dirty="0">
                <a:latin typeface="Comic Sans MS" pitchFamily="66" charset="0"/>
              </a:rPr>
              <a:t>Solutions</a:t>
            </a:r>
            <a:r>
              <a:rPr lang="en-US" altLang="en-US" sz="2400" dirty="0">
                <a:latin typeface="Comic Sans MS" pitchFamily="66" charset="0"/>
              </a:rPr>
              <a:t> have two parts:  </a:t>
            </a:r>
            <a:endParaRPr lang="en-US" altLang="en-US" sz="2400" dirty="0">
              <a:latin typeface="Comic Sans MS" pitchFamily="66" charset="0"/>
            </a:endParaRPr>
          </a:p>
          <a:p>
            <a:pPr algn="ctr" eaLnBrk="1" hangingPunct="1">
              <a:spcBef>
                <a:spcPct val="50000"/>
              </a:spcBef>
            </a:pPr>
            <a:r>
              <a:rPr lang="en-US" altLang="en-US" sz="2400" b="1" dirty="0">
                <a:solidFill>
                  <a:srgbClr val="51CB2A"/>
                </a:solidFill>
                <a:latin typeface="Comic Sans MS" pitchFamily="66" charset="0"/>
              </a:rPr>
              <a:t>s</a:t>
            </a:r>
            <a:r>
              <a:rPr lang="en-US" altLang="en-US" sz="2400" b="1" dirty="0" smtClean="0">
                <a:solidFill>
                  <a:srgbClr val="51CB2A"/>
                </a:solidFill>
                <a:latin typeface="Comic Sans MS" pitchFamily="66" charset="0"/>
              </a:rPr>
              <a:t>olute</a:t>
            </a:r>
            <a:r>
              <a:rPr lang="en-US" altLang="en-US" sz="2400" dirty="0" smtClean="0">
                <a:latin typeface="Comic Sans MS" pitchFamily="66" charset="0"/>
              </a:rPr>
              <a:t> &amp; </a:t>
            </a:r>
            <a:r>
              <a:rPr lang="en-US" altLang="en-US" sz="2400" b="1" dirty="0">
                <a:solidFill>
                  <a:srgbClr val="3366FF"/>
                </a:solidFill>
                <a:latin typeface="Comic Sans MS" pitchFamily="66" charset="0"/>
              </a:rPr>
              <a:t>solvent</a:t>
            </a:r>
            <a:r>
              <a:rPr lang="en-US" altLang="en-US" sz="2000" b="1" dirty="0">
                <a:latin typeface="Comic Sans MS" pitchFamily="66" charset="0"/>
              </a:rPr>
              <a:t/>
            </a:r>
            <a:br>
              <a:rPr lang="en-US" altLang="en-US" sz="2000" b="1" dirty="0">
                <a:latin typeface="Comic Sans MS" pitchFamily="66" charset="0"/>
              </a:rPr>
            </a:br>
            <a:endParaRPr lang="en-US" altLang="en-US" sz="800" dirty="0">
              <a:latin typeface="Comic Sans MS" pitchFamily="66" charset="0"/>
            </a:endParaRPr>
          </a:p>
          <a:p>
            <a:pPr eaLnBrk="1" hangingPunct="1">
              <a:spcBef>
                <a:spcPct val="50000"/>
              </a:spcBef>
            </a:pPr>
            <a:r>
              <a:rPr lang="en-US" altLang="en-US" sz="2400" b="1" dirty="0">
                <a:solidFill>
                  <a:srgbClr val="FF0000"/>
                </a:solidFill>
                <a:latin typeface="Comic Sans MS" pitchFamily="66" charset="0"/>
              </a:rPr>
              <a:t>Q</a:t>
            </a:r>
            <a:r>
              <a:rPr lang="en-US" altLang="en-US" sz="2400" b="1" dirty="0">
                <a:latin typeface="Comic Sans MS" pitchFamily="66" charset="0"/>
              </a:rPr>
              <a:t>:</a:t>
            </a:r>
            <a:r>
              <a:rPr lang="en-US" altLang="en-US" sz="2400" dirty="0">
                <a:latin typeface="Comic Sans MS" pitchFamily="66" charset="0"/>
              </a:rPr>
              <a:t> </a:t>
            </a:r>
            <a:r>
              <a:rPr lang="en-US" altLang="en-US" sz="2000" dirty="0">
                <a:latin typeface="Comic Sans MS" pitchFamily="66" charset="0"/>
              </a:rPr>
              <a:t>Which is the substance that </a:t>
            </a:r>
            <a:r>
              <a:rPr lang="en-US" altLang="en-US" sz="2000" b="1" dirty="0">
                <a:latin typeface="Comic Sans MS" pitchFamily="66" charset="0"/>
              </a:rPr>
              <a:t>is dissolved</a:t>
            </a:r>
            <a:r>
              <a:rPr lang="en-US" altLang="en-US" sz="2000" dirty="0" smtClean="0">
                <a:latin typeface="Comic Sans MS" pitchFamily="66" charset="0"/>
              </a:rPr>
              <a:t>?</a:t>
            </a:r>
            <a:endParaRPr lang="en-US" altLang="en-US" sz="1000" i="1" dirty="0">
              <a:latin typeface="Comic Sans MS" pitchFamily="66" charset="0"/>
            </a:endParaRPr>
          </a:p>
          <a:p>
            <a:pPr eaLnBrk="1" hangingPunct="1">
              <a:spcBef>
                <a:spcPct val="50000"/>
              </a:spcBef>
            </a:pPr>
            <a:r>
              <a:rPr lang="en-US" altLang="en-US" sz="2000" dirty="0">
                <a:latin typeface="Comic Sans MS" pitchFamily="66" charset="0"/>
              </a:rPr>
              <a:t>So the substance that </a:t>
            </a:r>
            <a:r>
              <a:rPr lang="en-US" altLang="en-US" sz="2000" b="1" dirty="0">
                <a:latin typeface="Comic Sans MS" pitchFamily="66" charset="0"/>
              </a:rPr>
              <a:t>does the dissolving</a:t>
            </a:r>
            <a:r>
              <a:rPr lang="en-US" altLang="en-US" sz="2000" dirty="0">
                <a:latin typeface="Comic Sans MS" pitchFamily="66" charset="0"/>
              </a:rPr>
              <a:t> is called </a:t>
            </a:r>
            <a:r>
              <a:rPr lang="en-US" altLang="en-US" sz="2000" dirty="0" smtClean="0">
                <a:latin typeface="Comic Sans MS" pitchFamily="66" charset="0"/>
              </a:rPr>
              <a:t>the… </a:t>
            </a:r>
            <a:r>
              <a:rPr lang="en-US" altLang="en-US" sz="2000" dirty="0" smtClean="0">
                <a:solidFill>
                  <a:srgbClr val="FF0000"/>
                </a:solidFill>
                <a:latin typeface="Comic Sans MS" pitchFamily="66" charset="0"/>
              </a:rPr>
              <a:t>?</a:t>
            </a:r>
          </a:p>
          <a:p>
            <a:pPr eaLnBrk="1" hangingPunct="1">
              <a:spcBef>
                <a:spcPct val="50000"/>
              </a:spcBef>
            </a:pPr>
            <a:endParaRPr lang="en-US" altLang="en-US" sz="400" dirty="0" smtClean="0">
              <a:solidFill>
                <a:srgbClr val="FF0000"/>
              </a:solidFill>
              <a:latin typeface="Comic Sans MS" pitchFamily="66" charset="0"/>
            </a:endParaRPr>
          </a:p>
          <a:p>
            <a:pPr eaLnBrk="1" hangingPunct="1">
              <a:spcBef>
                <a:spcPct val="50000"/>
              </a:spcBef>
            </a:pPr>
            <a:r>
              <a:rPr lang="en-US" altLang="en-US" sz="2000" b="1" dirty="0" smtClean="0">
                <a:latin typeface="Comic Sans MS" pitchFamily="66" charset="0"/>
              </a:rPr>
              <a:t>Homogeneous </a:t>
            </a:r>
            <a:r>
              <a:rPr lang="en-US" altLang="en-US" sz="2000" dirty="0" smtClean="0">
                <a:solidFill>
                  <a:srgbClr val="000000"/>
                </a:solidFill>
                <a:latin typeface="Comic Sans MS" pitchFamily="66" charset="0"/>
              </a:rPr>
              <a:t>means that the</a:t>
            </a:r>
            <a:r>
              <a:rPr lang="en-US" altLang="en-US" sz="2800" dirty="0" smtClean="0">
                <a:solidFill>
                  <a:srgbClr val="000000"/>
                </a:solidFill>
                <a:latin typeface="Comic Sans MS" pitchFamily="66" charset="0"/>
              </a:rPr>
              <a:t> </a:t>
            </a:r>
            <a:r>
              <a:rPr lang="en-US" altLang="en-US" sz="2000" dirty="0" smtClean="0">
                <a:solidFill>
                  <a:srgbClr val="000000"/>
                </a:solidFill>
                <a:latin typeface="Comic Sans MS" pitchFamily="66" charset="0"/>
              </a:rPr>
              <a:t>the </a:t>
            </a:r>
            <a:r>
              <a:rPr lang="en-US" altLang="en-US" sz="2000" dirty="0" smtClean="0">
                <a:solidFill>
                  <a:srgbClr val="000000"/>
                </a:solidFill>
                <a:latin typeface="Comic Sans MS" pitchFamily="66" charset="0"/>
              </a:rPr>
              <a:t>solute    and the </a:t>
            </a:r>
            <a:r>
              <a:rPr lang="en-US" altLang="en-US" sz="2000" dirty="0" smtClean="0">
                <a:solidFill>
                  <a:srgbClr val="000000"/>
                </a:solidFill>
                <a:latin typeface="Comic Sans MS" pitchFamily="66" charset="0"/>
              </a:rPr>
              <a:t>solvent </a:t>
            </a:r>
            <a:r>
              <a:rPr lang="en-US" altLang="en-US" sz="2000" dirty="0" smtClean="0">
                <a:solidFill>
                  <a:srgbClr val="000000"/>
                </a:solidFill>
                <a:latin typeface="Comic Sans MS" pitchFamily="66" charset="0"/>
              </a:rPr>
              <a:t>are evenly distributed</a:t>
            </a:r>
            <a:r>
              <a:rPr lang="en-US" altLang="en-US" sz="2000" dirty="0">
                <a:solidFill>
                  <a:srgbClr val="000000"/>
                </a:solidFill>
                <a:latin typeface="Comic Sans MS" pitchFamily="66" charset="0"/>
              </a:rPr>
              <a:t>. </a:t>
            </a:r>
            <a:endParaRPr lang="en-US" altLang="en-US" sz="2000" dirty="0" smtClean="0">
              <a:solidFill>
                <a:srgbClr val="000000"/>
              </a:solidFill>
              <a:latin typeface="Comic Sans MS" pitchFamily="66" charset="0"/>
            </a:endParaRPr>
          </a:p>
        </p:txBody>
      </p:sp>
      <p:pic>
        <p:nvPicPr>
          <p:cNvPr id="9" name="Picture 8" descr="Hummingbird_feeder.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2600" y="1676400"/>
            <a:ext cx="3276600" cy="3429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0" name="Text Box 5"/>
          <p:cNvSpPr txBox="1">
            <a:spLocks noChangeArrowheads="1"/>
          </p:cNvSpPr>
          <p:nvPr/>
        </p:nvSpPr>
        <p:spPr bwMode="auto">
          <a:xfrm>
            <a:off x="0" y="6611779"/>
            <a:ext cx="27432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1000" dirty="0">
                <a:latin typeface="Comic Sans MS" pitchFamily="66" charset="0"/>
              </a:rPr>
              <a:t>Image: </a:t>
            </a:r>
            <a:r>
              <a:rPr lang="en-US" sz="1000" dirty="0" smtClean="0">
                <a:latin typeface="Comic Sans MS" pitchFamily="66" charset="0"/>
                <a:hlinkClick r:id="rId4"/>
              </a:rPr>
              <a:t>Hummingbird at feeder</a:t>
            </a:r>
            <a:r>
              <a:rPr lang="en-US" sz="1000" dirty="0" smtClean="0">
                <a:latin typeface="Comic Sans MS" pitchFamily="66" charset="0"/>
              </a:rPr>
              <a:t>,  Wiki</a:t>
            </a:r>
            <a:endParaRPr lang="en-US" sz="1000" dirty="0">
              <a:latin typeface="Comic Sans MS" pitchFamily="66" charset="0"/>
            </a:endParaRPr>
          </a:p>
        </p:txBody>
      </p:sp>
      <p:sp>
        <p:nvSpPr>
          <p:cNvPr id="7" name="Text Box 3"/>
          <p:cNvSpPr txBox="1">
            <a:spLocks noChangeArrowheads="1"/>
          </p:cNvSpPr>
          <p:nvPr/>
        </p:nvSpPr>
        <p:spPr bwMode="auto">
          <a:xfrm>
            <a:off x="304800" y="5486400"/>
            <a:ext cx="8610600" cy="116955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000" dirty="0" smtClean="0">
                <a:solidFill>
                  <a:srgbClr val="000000"/>
                </a:solidFill>
                <a:latin typeface="Comic Sans MS" pitchFamily="66" charset="0"/>
              </a:rPr>
              <a:t>A </a:t>
            </a:r>
            <a:r>
              <a:rPr lang="en-US" altLang="en-US" sz="2000" b="1" dirty="0">
                <a:solidFill>
                  <a:srgbClr val="000000"/>
                </a:solidFill>
                <a:latin typeface="Comic Sans MS" pitchFamily="66" charset="0"/>
              </a:rPr>
              <a:t>heterogeneous</a:t>
            </a:r>
            <a:r>
              <a:rPr lang="en-US" altLang="en-US" sz="2000" dirty="0">
                <a:solidFill>
                  <a:srgbClr val="000000"/>
                </a:solidFill>
                <a:latin typeface="Comic Sans MS" pitchFamily="66" charset="0"/>
              </a:rPr>
              <a:t> mixture is made of different substances that remain physically separate. </a:t>
            </a:r>
            <a:endParaRPr lang="en-US" altLang="en-US" sz="2000" dirty="0" smtClean="0">
              <a:solidFill>
                <a:srgbClr val="000000"/>
              </a:solidFill>
              <a:latin typeface="Comic Sans MS" pitchFamily="66" charset="0"/>
            </a:endParaRPr>
          </a:p>
          <a:p>
            <a:pPr eaLnBrk="1" hangingPunct="1">
              <a:spcBef>
                <a:spcPct val="50000"/>
              </a:spcBef>
            </a:pPr>
            <a:endParaRPr lang="en-US" altLang="en-US" sz="2000" dirty="0" smtClean="0">
              <a:solidFill>
                <a:srgbClr val="000000"/>
              </a:solidFill>
              <a:latin typeface="Comic Sans MS" pitchFamily="66" charset="0"/>
            </a:endParaRPr>
          </a:p>
        </p:txBody>
      </p:sp>
      <p:sp>
        <p:nvSpPr>
          <p:cNvPr id="8" name="Rectangle 6"/>
          <p:cNvSpPr>
            <a:spLocks noChangeArrowheads="1"/>
          </p:cNvSpPr>
          <p:nvPr/>
        </p:nvSpPr>
        <p:spPr bwMode="auto">
          <a:xfrm>
            <a:off x="4994275" y="6611937"/>
            <a:ext cx="4149725"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1000" dirty="0">
                <a:latin typeface="Comic Sans MS" pitchFamily="66" charset="0"/>
              </a:rPr>
              <a:t>From the </a:t>
            </a:r>
            <a:r>
              <a:rPr lang="en-US" altLang="en-US" sz="1000" dirty="0">
                <a:latin typeface="Comic Sans MS" pitchFamily="66" charset="0"/>
                <a:hlinkClick r:id="rId5"/>
              </a:rPr>
              <a:t>Virtual Cell Biology Classroom</a:t>
            </a:r>
            <a:r>
              <a:rPr lang="en-US" altLang="en-US" sz="1000" dirty="0">
                <a:latin typeface="Comic Sans MS" pitchFamily="66" charset="0"/>
              </a:rPr>
              <a:t> on </a:t>
            </a:r>
            <a:r>
              <a:rPr lang="en-US" altLang="en-US" sz="1000" dirty="0">
                <a:latin typeface="Comic Sans MS" pitchFamily="66" charset="0"/>
                <a:hlinkClick r:id="rId6"/>
              </a:rPr>
              <a:t>ScienceProfOnline.com</a:t>
            </a:r>
            <a:endParaRPr lang="en-US" altLang="en-US" sz="1000" dirty="0">
              <a:latin typeface="Comic Sans MS" pitchFamily="66" charset="0"/>
            </a:endParaRPr>
          </a:p>
        </p:txBody>
      </p:sp>
    </p:spTree>
    <p:extLst>
      <p:ext uri="{BB962C8B-B14F-4D97-AF65-F5344CB8AC3E}">
        <p14:creationId xmlns:p14="http://schemas.microsoft.com/office/powerpoint/2010/main" val="172552521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idx="4294967295"/>
          </p:nvPr>
        </p:nvSpPr>
        <p:spPr>
          <a:xfrm>
            <a:off x="838200" y="304800"/>
            <a:ext cx="7620000" cy="1371600"/>
          </a:xfrm>
        </p:spPr>
        <p:txBody>
          <a:bodyPr/>
          <a:lstStyle/>
          <a:p>
            <a:pPr eaLnBrk="1" hangingPunct="1"/>
            <a:r>
              <a:rPr lang="en-US" sz="4800" b="1" dirty="0">
                <a:solidFill>
                  <a:srgbClr val="A29703"/>
                </a:solidFill>
                <a:latin typeface="Comic Sans MS"/>
                <a:cs typeface="Comic Sans MS"/>
              </a:rPr>
              <a:t>Solubility</a:t>
            </a:r>
            <a:r>
              <a:rPr lang="en-US" sz="4800" b="1" dirty="0">
                <a:solidFill>
                  <a:srgbClr val="3366FF"/>
                </a:solidFill>
                <a:latin typeface="Comic Sans MS"/>
                <a:cs typeface="Comic Sans MS"/>
              </a:rPr>
              <a:t> </a:t>
            </a:r>
            <a:r>
              <a:rPr lang="en-US" sz="4800" b="1" dirty="0" smtClean="0">
                <a:solidFill>
                  <a:srgbClr val="3366FF"/>
                </a:solidFill>
                <a:latin typeface="Comic Sans MS"/>
                <a:cs typeface="Comic Sans MS"/>
              </a:rPr>
              <a:t/>
            </a:r>
            <a:br>
              <a:rPr lang="en-US" sz="4800" b="1" dirty="0" smtClean="0">
                <a:solidFill>
                  <a:srgbClr val="3366FF"/>
                </a:solidFill>
                <a:latin typeface="Comic Sans MS"/>
                <a:cs typeface="Comic Sans MS"/>
              </a:rPr>
            </a:br>
            <a:r>
              <a:rPr lang="en-US" sz="2000" i="1" dirty="0" smtClean="0">
                <a:latin typeface="Comic Sans MS"/>
                <a:cs typeface="Comic Sans MS"/>
              </a:rPr>
              <a:t>(</a:t>
            </a:r>
            <a:r>
              <a:rPr lang="en-US" sz="2000" i="1" dirty="0" err="1">
                <a:latin typeface="Comic Sans MS"/>
                <a:cs typeface="Comic Sans MS"/>
              </a:rPr>
              <a:t>mixability</a:t>
            </a:r>
            <a:r>
              <a:rPr lang="en-US" sz="2000" i="1" dirty="0">
                <a:latin typeface="Comic Sans MS"/>
                <a:cs typeface="Comic Sans MS"/>
              </a:rPr>
              <a:t>) </a:t>
            </a:r>
            <a:r>
              <a:rPr lang="en-US" sz="3200" dirty="0" smtClean="0">
                <a:latin typeface="Comic Sans MS"/>
                <a:cs typeface="Comic Sans MS"/>
              </a:rPr>
              <a:t/>
            </a:r>
            <a:br>
              <a:rPr lang="en-US" sz="3200" dirty="0" smtClean="0">
                <a:latin typeface="Comic Sans MS"/>
                <a:cs typeface="Comic Sans MS"/>
              </a:rPr>
            </a:br>
            <a:endParaRPr lang="en-US" sz="2000" dirty="0">
              <a:latin typeface="Comic Sans MS"/>
              <a:cs typeface="Comic Sans MS"/>
            </a:endParaRPr>
          </a:p>
        </p:txBody>
      </p:sp>
      <p:sp>
        <p:nvSpPr>
          <p:cNvPr id="7" name="Text Box 27"/>
          <p:cNvSpPr txBox="1">
            <a:spLocks noChangeArrowheads="1"/>
          </p:cNvSpPr>
          <p:nvPr/>
        </p:nvSpPr>
        <p:spPr bwMode="auto">
          <a:xfrm>
            <a:off x="304800" y="1600200"/>
            <a:ext cx="5334000" cy="493211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400" dirty="0">
                <a:latin typeface="Comic Sans MS" pitchFamily="66" charset="0"/>
              </a:rPr>
              <a:t>A</a:t>
            </a:r>
            <a:r>
              <a:rPr lang="en-US" altLang="en-US" sz="2400" dirty="0" smtClean="0">
                <a:latin typeface="Comic Sans MS" pitchFamily="66" charset="0"/>
              </a:rPr>
              <a:t> </a:t>
            </a:r>
            <a:r>
              <a:rPr lang="en-US" altLang="en-US" sz="2400" dirty="0">
                <a:latin typeface="Comic Sans MS" pitchFamily="66" charset="0"/>
              </a:rPr>
              <a:t>measure of how much of a given substance will dissolve in a liquid</a:t>
            </a:r>
            <a:r>
              <a:rPr lang="en-US" altLang="en-US" sz="2400" dirty="0" smtClean="0">
                <a:latin typeface="Comic Sans MS" pitchFamily="66" charset="0"/>
              </a:rPr>
              <a:t>.</a:t>
            </a:r>
          </a:p>
          <a:p>
            <a:pPr eaLnBrk="1" hangingPunct="1">
              <a:spcBef>
                <a:spcPct val="50000"/>
              </a:spcBef>
            </a:pPr>
            <a:r>
              <a:rPr lang="en-US" sz="2400" dirty="0">
                <a:latin typeface="Comic Sans MS"/>
                <a:cs typeface="Comic Sans MS"/>
              </a:rPr>
              <a:t>R</a:t>
            </a:r>
            <a:r>
              <a:rPr lang="en-US" sz="2400" dirty="0" smtClean="0">
                <a:latin typeface="Comic Sans MS"/>
                <a:cs typeface="Comic Sans MS"/>
              </a:rPr>
              <a:t>elates </a:t>
            </a:r>
            <a:r>
              <a:rPr lang="en-US" sz="2400" dirty="0">
                <a:latin typeface="Comic Sans MS"/>
                <a:cs typeface="Comic Sans MS"/>
              </a:rPr>
              <a:t>to whether the molecules involved are </a:t>
            </a:r>
            <a:r>
              <a:rPr lang="en-US" sz="2400" b="1" dirty="0">
                <a:latin typeface="Comic Sans MS"/>
                <a:cs typeface="Comic Sans MS"/>
              </a:rPr>
              <a:t>polar</a:t>
            </a:r>
            <a:r>
              <a:rPr lang="en-US" sz="2400" dirty="0">
                <a:latin typeface="Comic Sans MS"/>
                <a:cs typeface="Comic Sans MS"/>
              </a:rPr>
              <a:t> or </a:t>
            </a:r>
            <a:r>
              <a:rPr lang="en-US" sz="2400" b="1" dirty="0">
                <a:latin typeface="Comic Sans MS"/>
                <a:cs typeface="Comic Sans MS"/>
              </a:rPr>
              <a:t>non-</a:t>
            </a:r>
            <a:r>
              <a:rPr lang="en-US" sz="2400" b="1" dirty="0" smtClean="0">
                <a:latin typeface="Comic Sans MS"/>
                <a:cs typeface="Comic Sans MS"/>
              </a:rPr>
              <a:t>polar.</a:t>
            </a:r>
            <a:endParaRPr lang="en-US" altLang="en-US" sz="2400" dirty="0" smtClean="0">
              <a:latin typeface="Comic Sans MS" pitchFamily="66" charset="0"/>
            </a:endParaRPr>
          </a:p>
          <a:p>
            <a:pPr eaLnBrk="1" hangingPunct="1">
              <a:spcBef>
                <a:spcPct val="50000"/>
              </a:spcBef>
            </a:pPr>
            <a:r>
              <a:rPr lang="en-US" altLang="en-US" sz="900" dirty="0" smtClean="0">
                <a:latin typeface="Comic Sans MS" pitchFamily="66" charset="0"/>
              </a:rPr>
              <a:t>                              </a:t>
            </a:r>
          </a:p>
          <a:p>
            <a:pPr eaLnBrk="1" hangingPunct="1">
              <a:spcBef>
                <a:spcPct val="50000"/>
              </a:spcBef>
            </a:pPr>
            <a:r>
              <a:rPr lang="en-US" altLang="en-US" sz="2400" dirty="0" smtClean="0">
                <a:latin typeface="Comic Sans MS" pitchFamily="66" charset="0"/>
              </a:rPr>
              <a:t>A substance that </a:t>
            </a:r>
            <a:r>
              <a:rPr lang="en-US" altLang="en-US" sz="2400" dirty="0">
                <a:latin typeface="Comic Sans MS" pitchFamily="66" charset="0"/>
              </a:rPr>
              <a:t>does not </a:t>
            </a:r>
            <a:r>
              <a:rPr lang="en-US" altLang="en-US" sz="2400" dirty="0" smtClean="0">
                <a:latin typeface="Comic Sans MS" pitchFamily="66" charset="0"/>
              </a:rPr>
              <a:t>dissolve is</a:t>
            </a:r>
            <a:r>
              <a:rPr lang="en-US" altLang="en-US" sz="2400" b="1" dirty="0" smtClean="0">
                <a:latin typeface="Comic Sans MS" pitchFamily="66" charset="0"/>
              </a:rPr>
              <a:t> </a:t>
            </a:r>
            <a:r>
              <a:rPr lang="en-US" altLang="en-US" sz="2400" b="1" dirty="0" smtClean="0">
                <a:solidFill>
                  <a:srgbClr val="800000"/>
                </a:solidFill>
                <a:latin typeface="Comic Sans MS" pitchFamily="66" charset="0"/>
              </a:rPr>
              <a:t>insoluble</a:t>
            </a:r>
            <a:r>
              <a:rPr lang="en-US" altLang="en-US" sz="2400" dirty="0" smtClean="0">
                <a:latin typeface="Comic Sans MS" pitchFamily="66" charset="0"/>
              </a:rPr>
              <a:t>. </a:t>
            </a:r>
            <a:r>
              <a:rPr lang="en-US" altLang="en-US" b="1" i="1" dirty="0" smtClean="0">
                <a:latin typeface="Comic Sans MS" pitchFamily="66" charset="0"/>
              </a:rPr>
              <a:t>Example</a:t>
            </a:r>
            <a:r>
              <a:rPr lang="en-US" altLang="en-US" b="1" i="1" dirty="0">
                <a:latin typeface="Comic Sans MS" pitchFamily="66" charset="0"/>
              </a:rPr>
              <a:t>:</a:t>
            </a:r>
            <a:r>
              <a:rPr lang="en-US" altLang="en-US" sz="2400" i="1" dirty="0">
                <a:latin typeface="Comic Sans MS" pitchFamily="66" charset="0"/>
              </a:rPr>
              <a:t> </a:t>
            </a:r>
            <a:r>
              <a:rPr lang="en-US" altLang="en-US" i="1" dirty="0">
                <a:latin typeface="Comic Sans MS" pitchFamily="66" charset="0"/>
              </a:rPr>
              <a:t>Oil is insoluble in water.</a:t>
            </a:r>
            <a:r>
              <a:rPr lang="en-US" altLang="en-US" sz="2400" dirty="0">
                <a:latin typeface="Comic Sans MS" pitchFamily="66" charset="0"/>
              </a:rPr>
              <a:t> </a:t>
            </a:r>
            <a:br>
              <a:rPr lang="en-US" altLang="en-US" sz="2400" dirty="0">
                <a:latin typeface="Comic Sans MS" pitchFamily="66" charset="0"/>
              </a:rPr>
            </a:br>
            <a:endParaRPr lang="en-US" altLang="en-US" sz="1000" dirty="0">
              <a:latin typeface="Comic Sans MS" pitchFamily="66" charset="0"/>
            </a:endParaRPr>
          </a:p>
          <a:p>
            <a:pPr eaLnBrk="1" hangingPunct="1">
              <a:spcBef>
                <a:spcPct val="50000"/>
              </a:spcBef>
            </a:pPr>
            <a:r>
              <a:rPr lang="en-US" altLang="en-US" sz="2400" dirty="0" smtClean="0">
                <a:latin typeface="Comic Sans MS" pitchFamily="66" charset="0"/>
              </a:rPr>
              <a:t>A </a:t>
            </a:r>
            <a:r>
              <a:rPr lang="en-US" altLang="en-US" sz="2400" dirty="0">
                <a:latin typeface="Comic Sans MS" pitchFamily="66" charset="0"/>
              </a:rPr>
              <a:t>substance that does </a:t>
            </a:r>
            <a:r>
              <a:rPr lang="en-US" altLang="en-US" sz="2400" dirty="0" smtClean="0">
                <a:latin typeface="Comic Sans MS" pitchFamily="66" charset="0"/>
              </a:rPr>
              <a:t>dissolve is </a:t>
            </a:r>
            <a:r>
              <a:rPr lang="en-US" altLang="en-US" sz="2400" dirty="0">
                <a:latin typeface="Comic Sans MS" pitchFamily="66" charset="0"/>
              </a:rPr>
              <a:t>called </a:t>
            </a:r>
            <a:r>
              <a:rPr lang="en-US" altLang="en-US" sz="2400" b="1" dirty="0" smtClean="0">
                <a:solidFill>
                  <a:srgbClr val="45AC23"/>
                </a:solidFill>
                <a:latin typeface="Comic Sans MS" pitchFamily="66" charset="0"/>
              </a:rPr>
              <a:t>soluble</a:t>
            </a:r>
            <a:r>
              <a:rPr lang="en-US" altLang="en-US" sz="2400" b="1" dirty="0" smtClean="0">
                <a:latin typeface="Comic Sans MS" pitchFamily="66" charset="0"/>
              </a:rPr>
              <a:t>. </a:t>
            </a:r>
            <a:r>
              <a:rPr lang="en-US" altLang="en-US" b="1" i="1" dirty="0" smtClean="0">
                <a:latin typeface="Comic Sans MS" pitchFamily="66" charset="0"/>
              </a:rPr>
              <a:t>Example</a:t>
            </a:r>
            <a:r>
              <a:rPr lang="en-US" altLang="en-US" b="1" i="1" dirty="0">
                <a:latin typeface="Comic Sans MS" pitchFamily="66" charset="0"/>
              </a:rPr>
              <a:t>: </a:t>
            </a:r>
            <a:r>
              <a:rPr lang="en-US" altLang="en-US" i="1" dirty="0">
                <a:latin typeface="Comic Sans MS" pitchFamily="66" charset="0"/>
              </a:rPr>
              <a:t>Sugar is soluble in water</a:t>
            </a:r>
            <a:r>
              <a:rPr lang="en-US" altLang="en-US" i="1" dirty="0" smtClean="0">
                <a:latin typeface="Comic Sans MS" pitchFamily="66" charset="0"/>
              </a:rPr>
              <a:t>.</a:t>
            </a:r>
          </a:p>
          <a:p>
            <a:pPr eaLnBrk="1" hangingPunct="1">
              <a:spcBef>
                <a:spcPct val="50000"/>
              </a:spcBef>
            </a:pPr>
            <a:endParaRPr lang="en-US" altLang="en-US" sz="1400" dirty="0">
              <a:latin typeface="Comic Sans MS" pitchFamily="66" charset="0"/>
            </a:endParaRPr>
          </a:p>
        </p:txBody>
      </p:sp>
      <p:pic>
        <p:nvPicPr>
          <p:cNvPr id="9" name="Picture 30" descr="961578"/>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6096000" y="1828800"/>
            <a:ext cx="2614719" cy="4114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6" name="Rectangle 6"/>
          <p:cNvSpPr>
            <a:spLocks noChangeArrowheads="1"/>
          </p:cNvSpPr>
          <p:nvPr/>
        </p:nvSpPr>
        <p:spPr bwMode="auto">
          <a:xfrm>
            <a:off x="4994275" y="6611937"/>
            <a:ext cx="4149725"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1000" dirty="0">
                <a:latin typeface="Comic Sans MS" pitchFamily="66" charset="0"/>
              </a:rPr>
              <a:t>From the </a:t>
            </a:r>
            <a:r>
              <a:rPr lang="en-US" altLang="en-US" sz="1000" dirty="0">
                <a:latin typeface="Comic Sans MS" pitchFamily="66" charset="0"/>
                <a:hlinkClick r:id="rId4"/>
              </a:rPr>
              <a:t>Virtual Cell Biology Classroom</a:t>
            </a:r>
            <a:r>
              <a:rPr lang="en-US" altLang="en-US" sz="1000" dirty="0">
                <a:latin typeface="Comic Sans MS" pitchFamily="66" charset="0"/>
              </a:rPr>
              <a:t> on </a:t>
            </a:r>
            <a:r>
              <a:rPr lang="en-US" altLang="en-US" sz="1000" dirty="0">
                <a:latin typeface="Comic Sans MS" pitchFamily="66" charset="0"/>
                <a:hlinkClick r:id="rId5"/>
              </a:rPr>
              <a:t>ScienceProfOnline.com</a:t>
            </a:r>
            <a:endParaRPr lang="en-US" altLang="en-US" sz="1000" dirty="0">
              <a:latin typeface="Comic Sans MS" pitchFamily="66" charset="0"/>
            </a:endParaRPr>
          </a:p>
        </p:txBody>
      </p:sp>
    </p:spTree>
    <p:extLst>
      <p:ext uri="{BB962C8B-B14F-4D97-AF65-F5344CB8AC3E}">
        <p14:creationId xmlns:p14="http://schemas.microsoft.com/office/powerpoint/2010/main" val="97111393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0" name="Picture 4" descr="salts"/>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533400" y="1676400"/>
            <a:ext cx="4267200" cy="481245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 name="Rectangle 2"/>
          <p:cNvSpPr>
            <a:spLocks noGrp="1" noChangeArrowheads="1"/>
          </p:cNvSpPr>
          <p:nvPr>
            <p:ph type="title" idx="4294967295"/>
          </p:nvPr>
        </p:nvSpPr>
        <p:spPr>
          <a:xfrm>
            <a:off x="1219200" y="228600"/>
            <a:ext cx="71628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nchorCtr="0"/>
          <a:lstStyle/>
          <a:p>
            <a:r>
              <a:rPr lang="en-US" sz="4000" b="1" dirty="0">
                <a:solidFill>
                  <a:schemeClr val="tx1"/>
                </a:solidFill>
                <a:effectLst/>
                <a:latin typeface="Comic Sans MS"/>
                <a:cs typeface="Comic Sans MS"/>
              </a:rPr>
              <a:t>What determines solubility?</a:t>
            </a:r>
          </a:p>
        </p:txBody>
      </p:sp>
      <p:sp>
        <p:nvSpPr>
          <p:cNvPr id="10" name="Rectangle 3"/>
          <p:cNvSpPr>
            <a:spLocks noGrp="1" noChangeArrowheads="1"/>
          </p:cNvSpPr>
          <p:nvPr>
            <p:ph type="body" sz="half" idx="4294967295"/>
          </p:nvPr>
        </p:nvSpPr>
        <p:spPr>
          <a:xfrm>
            <a:off x="5334000" y="1828800"/>
            <a:ext cx="3352800" cy="441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lstStyle/>
          <a:p>
            <a:pPr marL="285750" indent="-285750" algn="ctr">
              <a:buFont typeface="Wingdings" charset="0"/>
              <a:buNone/>
            </a:pPr>
            <a:r>
              <a:rPr lang="en-US" b="1" dirty="0">
                <a:solidFill>
                  <a:srgbClr val="FF0000"/>
                </a:solidFill>
                <a:effectLst/>
                <a:latin typeface="Comic Sans MS"/>
                <a:cs typeface="Comic Sans MS"/>
              </a:rPr>
              <a:t>Like </a:t>
            </a:r>
            <a:r>
              <a:rPr lang="en-US" b="1" dirty="0" smtClean="0">
                <a:solidFill>
                  <a:srgbClr val="FF0000"/>
                </a:solidFill>
                <a:effectLst/>
                <a:latin typeface="Comic Sans MS"/>
                <a:cs typeface="Comic Sans MS"/>
              </a:rPr>
              <a:t>Dissolves</a:t>
            </a:r>
          </a:p>
          <a:p>
            <a:pPr marL="285750" indent="-285750" algn="ctr">
              <a:buFont typeface="Wingdings" charset="0"/>
              <a:buNone/>
            </a:pPr>
            <a:r>
              <a:rPr lang="en-US" b="1" dirty="0" smtClean="0">
                <a:solidFill>
                  <a:srgbClr val="FF0000"/>
                </a:solidFill>
                <a:effectLst/>
                <a:latin typeface="Comic Sans MS"/>
                <a:cs typeface="Comic Sans MS"/>
              </a:rPr>
              <a:t>Like </a:t>
            </a:r>
            <a:r>
              <a:rPr lang="en-US" b="1" dirty="0">
                <a:solidFill>
                  <a:srgbClr val="FF0000"/>
                </a:solidFill>
                <a:effectLst/>
                <a:latin typeface="Comic Sans MS"/>
                <a:cs typeface="Comic Sans MS"/>
              </a:rPr>
              <a:t>Rule</a:t>
            </a:r>
          </a:p>
          <a:p>
            <a:pPr marL="285750" indent="-285750">
              <a:buFont typeface="Wingdings" charset="0"/>
              <a:buNone/>
            </a:pPr>
            <a:endParaRPr lang="en-US" sz="3600" b="1" dirty="0">
              <a:solidFill>
                <a:srgbClr val="FF0000"/>
              </a:solidFill>
              <a:effectLst/>
              <a:latin typeface="Comic Sans MS"/>
              <a:cs typeface="Comic Sans MS"/>
            </a:endParaRPr>
          </a:p>
          <a:p>
            <a:pPr marL="0" indent="0" algn="ctr">
              <a:buNone/>
            </a:pPr>
            <a:r>
              <a:rPr lang="en-US" sz="2800" dirty="0">
                <a:effectLst/>
                <a:latin typeface="Comic Sans MS"/>
                <a:cs typeface="Comic Sans MS"/>
              </a:rPr>
              <a:t>Substances with charges </a:t>
            </a:r>
            <a:r>
              <a:rPr lang="en-US" sz="2000" dirty="0">
                <a:effectLst/>
                <a:latin typeface="Comic Sans MS"/>
                <a:cs typeface="Comic Sans MS"/>
              </a:rPr>
              <a:t>(full or partial)</a:t>
            </a:r>
            <a:r>
              <a:rPr lang="en-US" sz="2800" dirty="0">
                <a:effectLst/>
                <a:latin typeface="Comic Sans MS"/>
                <a:cs typeface="Comic Sans MS"/>
              </a:rPr>
              <a:t> like to mix with one </a:t>
            </a:r>
            <a:r>
              <a:rPr lang="en-US" sz="2800" dirty="0" smtClean="0">
                <a:effectLst/>
                <a:latin typeface="Comic Sans MS"/>
                <a:cs typeface="Comic Sans MS"/>
              </a:rPr>
              <a:t>another.</a:t>
            </a:r>
            <a:endParaRPr lang="en-US" sz="2800" dirty="0">
              <a:effectLst/>
              <a:latin typeface="Comic Sans MS"/>
              <a:cs typeface="Comic Sans MS"/>
            </a:endParaRPr>
          </a:p>
          <a:p>
            <a:pPr marL="285750" indent="-285750">
              <a:buFont typeface="Wingdings" charset="0"/>
              <a:buNone/>
            </a:pPr>
            <a:endParaRPr lang="en-US" dirty="0">
              <a:solidFill>
                <a:srgbClr val="FFFF00"/>
              </a:solidFill>
              <a:effectLst/>
              <a:latin typeface="Arial" charset="0"/>
            </a:endParaRPr>
          </a:p>
          <a:p>
            <a:pPr marL="285750" indent="-285750">
              <a:buFont typeface="Wingdings" charset="0"/>
              <a:buNone/>
            </a:pPr>
            <a:endParaRPr lang="en-US" dirty="0">
              <a:solidFill>
                <a:srgbClr val="FFFF00"/>
              </a:solidFill>
              <a:effectLst/>
              <a:latin typeface="Arial" charset="0"/>
            </a:endParaRPr>
          </a:p>
        </p:txBody>
      </p:sp>
      <p:sp>
        <p:nvSpPr>
          <p:cNvPr id="6" name="Rectangle 6"/>
          <p:cNvSpPr>
            <a:spLocks noChangeArrowheads="1"/>
          </p:cNvSpPr>
          <p:nvPr/>
        </p:nvSpPr>
        <p:spPr bwMode="auto">
          <a:xfrm>
            <a:off x="4994275" y="6611937"/>
            <a:ext cx="4149725"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1000" dirty="0">
                <a:latin typeface="Comic Sans MS" pitchFamily="66" charset="0"/>
              </a:rPr>
              <a:t>From the </a:t>
            </a:r>
            <a:r>
              <a:rPr lang="en-US" altLang="en-US" sz="1000" dirty="0">
                <a:latin typeface="Comic Sans MS" pitchFamily="66" charset="0"/>
                <a:hlinkClick r:id="rId4"/>
              </a:rPr>
              <a:t>Virtual Cell Biology Classroom</a:t>
            </a:r>
            <a:r>
              <a:rPr lang="en-US" altLang="en-US" sz="1000" dirty="0">
                <a:latin typeface="Comic Sans MS" pitchFamily="66" charset="0"/>
              </a:rPr>
              <a:t> on </a:t>
            </a:r>
            <a:r>
              <a:rPr lang="en-US" altLang="en-US" sz="1000" dirty="0">
                <a:latin typeface="Comic Sans MS" pitchFamily="66" charset="0"/>
                <a:hlinkClick r:id="rId5"/>
              </a:rPr>
              <a:t>ScienceProfOnline.com</a:t>
            </a:r>
            <a:endParaRPr lang="en-US" altLang="en-US" sz="1000" dirty="0">
              <a:latin typeface="Comic Sans MS" pitchFamily="66" charset="0"/>
            </a:endParaRPr>
          </a:p>
        </p:txBody>
      </p:sp>
    </p:spTree>
    <p:extLst>
      <p:ext uri="{BB962C8B-B14F-4D97-AF65-F5344CB8AC3E}">
        <p14:creationId xmlns:p14="http://schemas.microsoft.com/office/powerpoint/2010/main" val="306721606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457200" y="277813"/>
            <a:ext cx="4038600" cy="1779587"/>
          </a:xfrm>
        </p:spPr>
        <p:txBody>
          <a:bodyPr/>
          <a:lstStyle/>
          <a:p>
            <a:pPr algn="l" eaLnBrk="1" hangingPunct="1"/>
            <a:r>
              <a:rPr lang="en-US" sz="3200" b="1" dirty="0">
                <a:solidFill>
                  <a:srgbClr val="193EB5"/>
                </a:solidFill>
                <a:latin typeface="Comic Sans MS"/>
                <a:cs typeface="Comic Sans MS"/>
              </a:rPr>
              <a:t>Water is </a:t>
            </a:r>
            <a:r>
              <a:rPr lang="en-US" sz="3200" b="1" dirty="0" smtClean="0">
                <a:solidFill>
                  <a:srgbClr val="193EB5"/>
                </a:solidFill>
                <a:latin typeface="Comic Sans MS"/>
                <a:cs typeface="Comic Sans MS"/>
              </a:rPr>
              <a:t>considered the “Universal Solvent”</a:t>
            </a:r>
            <a:endParaRPr lang="en-US" sz="3200" b="1" dirty="0">
              <a:solidFill>
                <a:srgbClr val="193EB5"/>
              </a:solidFill>
              <a:latin typeface="Comic Sans MS"/>
              <a:cs typeface="Comic Sans MS"/>
            </a:endParaRPr>
          </a:p>
        </p:txBody>
      </p:sp>
      <p:sp>
        <p:nvSpPr>
          <p:cNvPr id="7" name="Rectangle 3"/>
          <p:cNvSpPr>
            <a:spLocks noGrp="1" noChangeArrowheads="1"/>
          </p:cNvSpPr>
          <p:nvPr>
            <p:ph type="body" sz="half" idx="1"/>
          </p:nvPr>
        </p:nvSpPr>
        <p:spPr>
          <a:xfrm>
            <a:off x="457200" y="2209800"/>
            <a:ext cx="3733800" cy="4038600"/>
          </a:xfrm>
        </p:spPr>
        <p:txBody>
          <a:bodyPr/>
          <a:lstStyle/>
          <a:p>
            <a:pPr marL="57150" indent="0" eaLnBrk="1" hangingPunct="1">
              <a:lnSpc>
                <a:spcPct val="90000"/>
              </a:lnSpc>
              <a:buNone/>
              <a:defRPr/>
            </a:pPr>
            <a:r>
              <a:rPr lang="en-US" sz="2000" dirty="0" smtClean="0">
                <a:latin typeface="Comic Sans MS"/>
                <a:cs typeface="Comic Sans MS"/>
              </a:rPr>
              <a:t>Water </a:t>
            </a:r>
            <a:r>
              <a:rPr lang="en-US" sz="2000" dirty="0">
                <a:latin typeface="Comic Sans MS"/>
                <a:cs typeface="Comic Sans MS"/>
              </a:rPr>
              <a:t>dissolves more substances than any other </a:t>
            </a:r>
            <a:r>
              <a:rPr lang="en-US" sz="2000" dirty="0" smtClean="0">
                <a:latin typeface="Comic Sans MS"/>
                <a:cs typeface="Comic Sans MS"/>
              </a:rPr>
              <a:t>liquid.</a:t>
            </a:r>
          </a:p>
          <a:p>
            <a:pPr marL="57150" indent="0" eaLnBrk="1" hangingPunct="1">
              <a:lnSpc>
                <a:spcPct val="90000"/>
              </a:lnSpc>
              <a:buNone/>
              <a:defRPr/>
            </a:pPr>
            <a:endParaRPr lang="en-US" sz="2000" dirty="0">
              <a:latin typeface="Comic Sans MS"/>
              <a:cs typeface="Comic Sans MS"/>
            </a:endParaRPr>
          </a:p>
          <a:p>
            <a:pPr marL="57150" indent="0" eaLnBrk="1" hangingPunct="1">
              <a:lnSpc>
                <a:spcPct val="90000"/>
              </a:lnSpc>
              <a:buNone/>
              <a:defRPr/>
            </a:pPr>
            <a:r>
              <a:rPr lang="en-US" sz="2000" dirty="0" smtClean="0">
                <a:latin typeface="Comic Sans MS"/>
                <a:cs typeface="Comic Sans MS"/>
              </a:rPr>
              <a:t>The water molecule’s polarity makes it such an excellent solvent.</a:t>
            </a:r>
          </a:p>
          <a:p>
            <a:pPr marL="57150" indent="0" eaLnBrk="1" hangingPunct="1">
              <a:lnSpc>
                <a:spcPct val="90000"/>
              </a:lnSpc>
              <a:buNone/>
              <a:defRPr/>
            </a:pPr>
            <a:endParaRPr lang="en-US" sz="2000" dirty="0">
              <a:latin typeface="Comic Sans MS"/>
              <a:cs typeface="Comic Sans MS"/>
            </a:endParaRPr>
          </a:p>
          <a:p>
            <a:pPr marL="57150" indent="0" eaLnBrk="1" hangingPunct="1">
              <a:lnSpc>
                <a:spcPct val="90000"/>
              </a:lnSpc>
              <a:buNone/>
              <a:defRPr/>
            </a:pPr>
            <a:r>
              <a:rPr lang="en-US" sz="2000" dirty="0" smtClean="0">
                <a:latin typeface="Comic Sans MS"/>
                <a:cs typeface="Comic Sans MS"/>
              </a:rPr>
              <a:t>The polarity </a:t>
            </a:r>
            <a:r>
              <a:rPr lang="en-US" sz="2000" dirty="0">
                <a:latin typeface="Comic Sans MS"/>
                <a:cs typeface="Comic Sans MS"/>
              </a:rPr>
              <a:t>allows </a:t>
            </a:r>
            <a:r>
              <a:rPr lang="en-US" sz="2000" dirty="0" smtClean="0">
                <a:latin typeface="Comic Sans MS"/>
                <a:cs typeface="Comic Sans MS"/>
              </a:rPr>
              <a:t>water to </a:t>
            </a:r>
            <a:r>
              <a:rPr lang="en-US" sz="2000" dirty="0">
                <a:latin typeface="Comic Sans MS"/>
                <a:cs typeface="Comic Sans MS"/>
              </a:rPr>
              <a:t>become attracted to many other charged (ions) or partially charged (polar) molecules. </a:t>
            </a:r>
            <a:endParaRPr lang="en-US" sz="2000" dirty="0" smtClean="0">
              <a:latin typeface="Comic Sans MS"/>
              <a:cs typeface="Comic Sans MS"/>
            </a:endParaRPr>
          </a:p>
          <a:p>
            <a:pPr marL="57150" indent="0" eaLnBrk="1" hangingPunct="1">
              <a:lnSpc>
                <a:spcPct val="90000"/>
              </a:lnSpc>
              <a:buNone/>
              <a:defRPr/>
            </a:pPr>
            <a:endParaRPr lang="en-US" sz="2000" dirty="0">
              <a:latin typeface="Comic Sans MS"/>
              <a:cs typeface="Comic Sans MS"/>
            </a:endParaRPr>
          </a:p>
          <a:p>
            <a:pPr marL="57150" indent="0" eaLnBrk="1" hangingPunct="1">
              <a:lnSpc>
                <a:spcPct val="90000"/>
              </a:lnSpc>
              <a:buNone/>
              <a:defRPr/>
            </a:pPr>
            <a:endParaRPr lang="en-US" sz="2800" b="1" dirty="0">
              <a:ea typeface="+mn-ea"/>
            </a:endParaRPr>
          </a:p>
          <a:p>
            <a:pPr marL="57150" indent="0" eaLnBrk="1" hangingPunct="1">
              <a:lnSpc>
                <a:spcPct val="90000"/>
              </a:lnSpc>
              <a:buNone/>
              <a:defRPr/>
            </a:pPr>
            <a:endParaRPr lang="en-US" sz="2800" b="1" dirty="0">
              <a:ea typeface="+mn-ea"/>
            </a:endParaRPr>
          </a:p>
          <a:p>
            <a:pPr marL="57150" indent="0" eaLnBrk="1" hangingPunct="1">
              <a:lnSpc>
                <a:spcPct val="90000"/>
              </a:lnSpc>
              <a:buNone/>
              <a:defRPr/>
            </a:pPr>
            <a:endParaRPr lang="en-US" sz="2800" b="1" dirty="0" smtClean="0">
              <a:ea typeface="+mn-ea"/>
            </a:endParaRPr>
          </a:p>
        </p:txBody>
      </p:sp>
      <p:pic>
        <p:nvPicPr>
          <p:cNvPr id="8" name="Picture 16"/>
          <p:cNvPicPr>
            <a:picLocks noGrp="1" noChangeAspect="1" noChangeArrowheads="1"/>
          </p:cNvPicPr>
          <p:nvPr>
            <p:ph sz="quarter" idx="3"/>
          </p:nvPr>
        </p:nvPicPr>
        <p:blipFill>
          <a:blip r:embed="rId2">
            <a:extLst>
              <a:ext uri="{28A0092B-C50C-407E-A947-70E740481C1C}">
                <a14:useLocalDpi xmlns:a14="http://schemas.microsoft.com/office/drawing/2010/main" val="0"/>
              </a:ext>
            </a:extLst>
          </a:blip>
          <a:stretch>
            <a:fillRect/>
          </a:stretch>
        </p:blipFill>
        <p:spPr>
          <a:xfrm>
            <a:off x="4876800" y="3886200"/>
            <a:ext cx="3733800" cy="2438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 name="Text Box 26"/>
          <p:cNvSpPr txBox="1">
            <a:spLocks noChangeArrowheads="1"/>
          </p:cNvSpPr>
          <p:nvPr/>
        </p:nvSpPr>
        <p:spPr bwMode="auto">
          <a:xfrm>
            <a:off x="8671" y="6579105"/>
            <a:ext cx="446881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1000" dirty="0" smtClean="0">
                <a:latin typeface="Comic Sans MS" pitchFamily="66" charset="0"/>
              </a:rPr>
              <a:t>Images: </a:t>
            </a:r>
            <a:r>
              <a:rPr lang="en-US" sz="1000" dirty="0" smtClean="0">
                <a:latin typeface="Comic Sans MS" pitchFamily="66" charset="0"/>
                <a:hlinkClick r:id="rId3"/>
              </a:rPr>
              <a:t>A water drop </a:t>
            </a:r>
            <a:r>
              <a:rPr lang="en-US" sz="1000" dirty="0" smtClean="0">
                <a:latin typeface="Comic Sans MS" pitchFamily="66" charset="0"/>
              </a:rPr>
              <a:t>, Wiki;  </a:t>
            </a:r>
            <a:r>
              <a:rPr lang="en-US" sz="1000" dirty="0" smtClean="0">
                <a:latin typeface="Comic Sans MS" pitchFamily="66" charset="0"/>
                <a:hlinkClick r:id="rId4"/>
              </a:rPr>
              <a:t>Solvation of Na+ in water</a:t>
            </a:r>
            <a:r>
              <a:rPr lang="en-US" sz="1000" dirty="0" smtClean="0">
                <a:latin typeface="Comic Sans MS" pitchFamily="66" charset="0"/>
              </a:rPr>
              <a:t>, </a:t>
            </a:r>
            <a:r>
              <a:rPr lang="en-US" sz="1000" dirty="0">
                <a:latin typeface="Comic Sans MS" pitchFamily="66" charset="0"/>
              </a:rPr>
              <a:t>Wiki </a:t>
            </a:r>
          </a:p>
        </p:txBody>
      </p:sp>
      <p:pic>
        <p:nvPicPr>
          <p:cNvPr id="16" name="Picture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49634" y="381001"/>
            <a:ext cx="4017706" cy="32003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0" name="Rectangle 6"/>
          <p:cNvSpPr>
            <a:spLocks noChangeArrowheads="1"/>
          </p:cNvSpPr>
          <p:nvPr/>
        </p:nvSpPr>
        <p:spPr bwMode="auto">
          <a:xfrm>
            <a:off x="4994275" y="6611937"/>
            <a:ext cx="4149725"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1000" dirty="0">
                <a:latin typeface="Comic Sans MS" pitchFamily="66" charset="0"/>
              </a:rPr>
              <a:t>From the </a:t>
            </a:r>
            <a:r>
              <a:rPr lang="en-US" altLang="en-US" sz="1000" dirty="0">
                <a:latin typeface="Comic Sans MS" pitchFamily="66" charset="0"/>
                <a:hlinkClick r:id="rId6"/>
              </a:rPr>
              <a:t>Virtual Cell Biology Classroom</a:t>
            </a:r>
            <a:r>
              <a:rPr lang="en-US" altLang="en-US" sz="1000" dirty="0">
                <a:latin typeface="Comic Sans MS" pitchFamily="66" charset="0"/>
              </a:rPr>
              <a:t> on </a:t>
            </a:r>
            <a:r>
              <a:rPr lang="en-US" altLang="en-US" sz="1000" dirty="0">
                <a:latin typeface="Comic Sans MS" pitchFamily="66" charset="0"/>
                <a:hlinkClick r:id="rId7"/>
              </a:rPr>
              <a:t>ScienceProfOnline.com</a:t>
            </a:r>
            <a:endParaRPr lang="en-US" altLang="en-US" sz="1000" dirty="0">
              <a:latin typeface="Comic Sans MS" pitchFamily="66" charset="0"/>
            </a:endParaRPr>
          </a:p>
        </p:txBody>
      </p:sp>
    </p:spTree>
    <p:extLst>
      <p:ext uri="{BB962C8B-B14F-4D97-AF65-F5344CB8AC3E}">
        <p14:creationId xmlns:p14="http://schemas.microsoft.com/office/powerpoint/2010/main" val="16577598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idx="4294967295"/>
          </p:nvPr>
        </p:nvSpPr>
        <p:spPr>
          <a:xfrm>
            <a:off x="0" y="0"/>
            <a:ext cx="9144000" cy="1139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3600" b="1" dirty="0">
                <a:solidFill>
                  <a:srgbClr val="3366FF"/>
                </a:solidFill>
                <a:effectLst/>
                <a:latin typeface="Comic Sans MS"/>
                <a:cs typeface="Comic Sans MS"/>
              </a:rPr>
              <a:t>Polar vs. Non-Polar </a:t>
            </a:r>
            <a:r>
              <a:rPr lang="en-US" sz="3600" b="1" dirty="0" smtClean="0">
                <a:solidFill>
                  <a:srgbClr val="3366FF"/>
                </a:solidFill>
                <a:effectLst/>
                <a:latin typeface="Comic Sans MS"/>
                <a:cs typeface="Comic Sans MS"/>
              </a:rPr>
              <a:t>Covalent </a:t>
            </a:r>
            <a:r>
              <a:rPr lang="en-US" sz="3600" b="1" dirty="0" smtClean="0">
                <a:solidFill>
                  <a:srgbClr val="3366FF"/>
                </a:solidFill>
                <a:latin typeface="Comic Sans MS"/>
                <a:cs typeface="Comic Sans MS"/>
              </a:rPr>
              <a:t>B</a:t>
            </a:r>
            <a:r>
              <a:rPr lang="en-US" sz="3600" b="1" dirty="0" smtClean="0">
                <a:solidFill>
                  <a:srgbClr val="3366FF"/>
                </a:solidFill>
                <a:effectLst/>
                <a:latin typeface="Comic Sans MS"/>
                <a:cs typeface="Comic Sans MS"/>
              </a:rPr>
              <a:t>onds</a:t>
            </a:r>
            <a:endParaRPr lang="en-US" sz="3600" b="1" dirty="0">
              <a:solidFill>
                <a:srgbClr val="3366FF"/>
              </a:solidFill>
              <a:effectLst/>
              <a:latin typeface="Comic Sans MS"/>
              <a:cs typeface="Comic Sans MS"/>
            </a:endParaRPr>
          </a:p>
        </p:txBody>
      </p:sp>
      <p:sp>
        <p:nvSpPr>
          <p:cNvPr id="6" name="Rectangle 3"/>
          <p:cNvSpPr>
            <a:spLocks noGrp="1" noChangeArrowheads="1"/>
          </p:cNvSpPr>
          <p:nvPr>
            <p:ph type="body" idx="4294967295"/>
          </p:nvPr>
        </p:nvSpPr>
        <p:spPr>
          <a:xfrm>
            <a:off x="609600" y="1143000"/>
            <a:ext cx="4267200" cy="1524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a:buNone/>
            </a:pPr>
            <a:r>
              <a:rPr lang="en-US" sz="1800" b="1" i="1" dirty="0">
                <a:effectLst/>
                <a:latin typeface="Comic Sans MS"/>
                <a:cs typeface="Comic Sans MS"/>
              </a:rPr>
              <a:t>Polar molecules </a:t>
            </a:r>
            <a:r>
              <a:rPr lang="en-US" sz="1800" dirty="0">
                <a:effectLst/>
                <a:latin typeface="Comic Sans MS"/>
                <a:cs typeface="Comic Sans MS"/>
              </a:rPr>
              <a:t>unequally share electrons between </a:t>
            </a:r>
            <a:r>
              <a:rPr lang="en-US" sz="1800" dirty="0" smtClean="0">
                <a:effectLst/>
                <a:latin typeface="Comic Sans MS"/>
                <a:cs typeface="Comic Sans MS"/>
              </a:rPr>
              <a:t>atoms</a:t>
            </a:r>
            <a:r>
              <a:rPr lang="en-US" sz="1800" dirty="0">
                <a:latin typeface="Comic Sans MS"/>
                <a:cs typeface="Comic Sans MS"/>
              </a:rPr>
              <a:t>,</a:t>
            </a:r>
            <a:r>
              <a:rPr lang="en-US" sz="1800" dirty="0" smtClean="0">
                <a:effectLst/>
                <a:latin typeface="Comic Sans MS"/>
                <a:cs typeface="Comic Sans MS"/>
              </a:rPr>
              <a:t> so have a slight positive charge at one end and a slight negative charge at the other.</a:t>
            </a:r>
          </a:p>
          <a:p>
            <a:pPr marL="0" indent="0" algn="ctr">
              <a:buNone/>
            </a:pPr>
            <a:endParaRPr lang="en-US" sz="2400" dirty="0" smtClean="0">
              <a:effectLst/>
              <a:latin typeface="Comic Sans MS"/>
              <a:cs typeface="Comic Sans MS"/>
            </a:endParaRPr>
          </a:p>
        </p:txBody>
      </p:sp>
      <p:pic>
        <p:nvPicPr>
          <p:cNvPr id="7" name="Picture 6" descr="Polar_Covalent_Bonds_in_a_Water_Molecul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 y="2590801"/>
            <a:ext cx="4038601" cy="3657600"/>
          </a:xfrm>
          <a:prstGeom prst="rect">
            <a:avLst/>
          </a:prstGeom>
        </p:spPr>
      </p:pic>
      <p:sp>
        <p:nvSpPr>
          <p:cNvPr id="8" name="Rectangle 3"/>
          <p:cNvSpPr>
            <a:spLocks noGrp="1" noChangeArrowheads="1"/>
          </p:cNvSpPr>
          <p:nvPr>
            <p:ph type="body" idx="4294967295"/>
          </p:nvPr>
        </p:nvSpPr>
        <p:spPr>
          <a:xfrm>
            <a:off x="5105400" y="1066800"/>
            <a:ext cx="3581400"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a:buNone/>
            </a:pPr>
            <a:r>
              <a:rPr lang="en-US" sz="1800" b="1" dirty="0" smtClean="0">
                <a:effectLst/>
                <a:latin typeface="Comic Sans MS"/>
                <a:cs typeface="Comic Sans MS"/>
              </a:rPr>
              <a:t>Non</a:t>
            </a:r>
            <a:r>
              <a:rPr lang="en-US" sz="1800" b="1" dirty="0">
                <a:effectLst/>
                <a:latin typeface="Comic Sans MS"/>
                <a:cs typeface="Comic Sans MS"/>
              </a:rPr>
              <a:t>-polar molecules </a:t>
            </a:r>
            <a:r>
              <a:rPr lang="en-US" sz="1800" dirty="0">
                <a:effectLst/>
                <a:latin typeface="Comic Sans MS"/>
                <a:cs typeface="Comic Sans MS"/>
              </a:rPr>
              <a:t>have electrons equally shared between their </a:t>
            </a:r>
            <a:r>
              <a:rPr lang="en-US" sz="1800" dirty="0" smtClean="0">
                <a:effectLst/>
                <a:latin typeface="Comic Sans MS"/>
                <a:cs typeface="Comic Sans MS"/>
              </a:rPr>
              <a:t>atoms.</a:t>
            </a:r>
            <a:endParaRPr lang="en-US" sz="1800" dirty="0">
              <a:effectLst/>
              <a:latin typeface="Comic Sans MS"/>
              <a:cs typeface="Comic Sans MS"/>
            </a:endParaRPr>
          </a:p>
        </p:txBody>
      </p:sp>
      <p:sp>
        <p:nvSpPr>
          <p:cNvPr id="9" name="Text Box 5"/>
          <p:cNvSpPr txBox="1">
            <a:spLocks noChangeArrowheads="1"/>
          </p:cNvSpPr>
          <p:nvPr/>
        </p:nvSpPr>
        <p:spPr bwMode="auto">
          <a:xfrm>
            <a:off x="0" y="6600825"/>
            <a:ext cx="50292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1000" dirty="0">
                <a:latin typeface="Comic Sans MS" pitchFamily="66" charset="0"/>
              </a:rPr>
              <a:t>Image: </a:t>
            </a:r>
            <a:r>
              <a:rPr lang="en-US" sz="1000" dirty="0" smtClean="0">
                <a:latin typeface="Comic Sans MS" pitchFamily="66" charset="0"/>
                <a:hlinkClick r:id="rId3"/>
              </a:rPr>
              <a:t>Polar water molecule</a:t>
            </a:r>
            <a:r>
              <a:rPr lang="en-US" sz="1000" dirty="0" smtClean="0">
                <a:latin typeface="Comic Sans MS" pitchFamily="66" charset="0"/>
              </a:rPr>
              <a:t>, </a:t>
            </a:r>
            <a:r>
              <a:rPr lang="en-US" sz="1000" dirty="0" smtClean="0">
                <a:latin typeface="Comic Sans MS" pitchFamily="66" charset="0"/>
                <a:hlinkClick r:id="rId4"/>
              </a:rPr>
              <a:t>Non-polar methane molecule</a:t>
            </a:r>
            <a:r>
              <a:rPr lang="en-US" sz="1000" dirty="0" smtClean="0">
                <a:latin typeface="Comic Sans MS" pitchFamily="66" charset="0"/>
              </a:rPr>
              <a:t>, Wiki</a:t>
            </a:r>
            <a:endParaRPr lang="en-US" sz="1000" dirty="0">
              <a:latin typeface="Comic Sans MS" pitchFamily="66" charset="0"/>
            </a:endParaRPr>
          </a:p>
        </p:txBody>
      </p:sp>
      <p:pic>
        <p:nvPicPr>
          <p:cNvPr id="11" name="Picture 10" descr="methane-covalent.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34000" y="2133600"/>
            <a:ext cx="3276600" cy="2743200"/>
          </a:xfrm>
          <a:prstGeom prst="rect">
            <a:avLst/>
          </a:prstGeom>
        </p:spPr>
      </p:pic>
      <p:sp>
        <p:nvSpPr>
          <p:cNvPr id="12" name="TextBox 11"/>
          <p:cNvSpPr txBox="1"/>
          <p:nvPr/>
        </p:nvSpPr>
        <p:spPr>
          <a:xfrm>
            <a:off x="5638800" y="5181600"/>
            <a:ext cx="2590800" cy="1107996"/>
          </a:xfrm>
          <a:prstGeom prst="rect">
            <a:avLst/>
          </a:prstGeom>
          <a:noFill/>
          <a:ln>
            <a:solidFill>
              <a:schemeClr val="tx1"/>
            </a:solidFill>
          </a:ln>
        </p:spPr>
        <p:txBody>
          <a:bodyPr wrap="square" rtlCol="0">
            <a:spAutoFit/>
          </a:bodyPr>
          <a:lstStyle/>
          <a:p>
            <a:pPr algn="ctr"/>
            <a:endParaRPr lang="en-US" sz="1400" dirty="0" smtClean="0">
              <a:latin typeface="Comic Sans MS"/>
              <a:cs typeface="Comic Sans MS"/>
            </a:endParaRPr>
          </a:p>
          <a:p>
            <a:pPr algn="ctr"/>
            <a:r>
              <a:rPr lang="en-US" sz="1600" b="1" dirty="0" smtClean="0">
                <a:latin typeface="Comic Sans MS"/>
                <a:cs typeface="Comic Sans MS"/>
              </a:rPr>
              <a:t>Video: </a:t>
            </a:r>
          </a:p>
          <a:p>
            <a:pPr algn="ctr"/>
            <a:r>
              <a:rPr lang="en-US" sz="1400" b="0" dirty="0" smtClean="0">
                <a:latin typeface="Comic Sans MS"/>
                <a:cs typeface="Comic Sans MS"/>
                <a:hlinkClick r:id="rId6"/>
              </a:rPr>
              <a:t>Polar &amp; Non-Polar Molecules</a:t>
            </a:r>
            <a:endParaRPr lang="en-US" sz="1400" b="0" dirty="0" smtClean="0">
              <a:latin typeface="Comic Sans MS"/>
              <a:cs typeface="Comic Sans MS"/>
            </a:endParaRPr>
          </a:p>
          <a:p>
            <a:pPr algn="ctr"/>
            <a:r>
              <a:rPr lang="en-US" sz="1100" b="0" dirty="0" smtClean="0">
                <a:latin typeface="Comic Sans MS"/>
                <a:cs typeface="Comic Sans MS"/>
              </a:rPr>
              <a:t>from Crash </a:t>
            </a:r>
            <a:r>
              <a:rPr lang="en-US" sz="1100" b="0" dirty="0">
                <a:latin typeface="Comic Sans MS"/>
                <a:cs typeface="Comic Sans MS"/>
              </a:rPr>
              <a:t>Course </a:t>
            </a:r>
            <a:r>
              <a:rPr lang="en-US" sz="1100" b="0" dirty="0" smtClean="0">
                <a:latin typeface="Comic Sans MS"/>
                <a:cs typeface="Comic Sans MS"/>
              </a:rPr>
              <a:t>Biology</a:t>
            </a:r>
          </a:p>
          <a:p>
            <a:pPr algn="ctr"/>
            <a:r>
              <a:rPr lang="en-US" sz="1100" b="0" dirty="0" smtClean="0">
                <a:latin typeface="Comic Sans MS"/>
                <a:cs typeface="Comic Sans MS"/>
              </a:rPr>
              <a:t> </a:t>
            </a:r>
            <a:endParaRPr lang="en-US" sz="1400" b="0" dirty="0">
              <a:latin typeface="Comic Sans MS"/>
              <a:cs typeface="Comic Sans MS"/>
            </a:endParaRPr>
          </a:p>
        </p:txBody>
      </p:sp>
      <p:sp>
        <p:nvSpPr>
          <p:cNvPr id="13" name="Rectangle 6"/>
          <p:cNvSpPr>
            <a:spLocks noChangeArrowheads="1"/>
          </p:cNvSpPr>
          <p:nvPr/>
        </p:nvSpPr>
        <p:spPr bwMode="auto">
          <a:xfrm>
            <a:off x="4994275" y="6611937"/>
            <a:ext cx="4149725"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1000" dirty="0">
                <a:latin typeface="Comic Sans MS" pitchFamily="66" charset="0"/>
              </a:rPr>
              <a:t>From the </a:t>
            </a:r>
            <a:r>
              <a:rPr lang="en-US" altLang="en-US" sz="1000" dirty="0">
                <a:latin typeface="Comic Sans MS" pitchFamily="66" charset="0"/>
                <a:hlinkClick r:id="rId7"/>
              </a:rPr>
              <a:t>Virtual Cell Biology Classroom</a:t>
            </a:r>
            <a:r>
              <a:rPr lang="en-US" altLang="en-US" sz="1000" dirty="0">
                <a:latin typeface="Comic Sans MS" pitchFamily="66" charset="0"/>
              </a:rPr>
              <a:t> on </a:t>
            </a:r>
            <a:r>
              <a:rPr lang="en-US" altLang="en-US" sz="1000" dirty="0">
                <a:latin typeface="Comic Sans MS" pitchFamily="66" charset="0"/>
                <a:hlinkClick r:id="rId8"/>
              </a:rPr>
              <a:t>ScienceProfOnline.com</a:t>
            </a:r>
            <a:endParaRPr lang="en-US" altLang="en-US" sz="1000" dirty="0">
              <a:latin typeface="Comic Sans MS" pitchFamily="66" charset="0"/>
            </a:endParaRPr>
          </a:p>
        </p:txBody>
      </p:sp>
    </p:spTree>
    <p:extLst>
      <p:ext uri="{BB962C8B-B14F-4D97-AF65-F5344CB8AC3E}">
        <p14:creationId xmlns:p14="http://schemas.microsoft.com/office/powerpoint/2010/main" val="394284692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olar_Covalent_Bonds_in_a_Water_Molecul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8200" y="1828800"/>
            <a:ext cx="4495800" cy="4343127"/>
          </a:xfrm>
          <a:prstGeom prst="rect">
            <a:avLst/>
          </a:prstGeom>
        </p:spPr>
      </p:pic>
      <p:sp>
        <p:nvSpPr>
          <p:cNvPr id="9" name="Text Box 5"/>
          <p:cNvSpPr txBox="1">
            <a:spLocks noChangeArrowheads="1"/>
          </p:cNvSpPr>
          <p:nvPr/>
        </p:nvSpPr>
        <p:spPr bwMode="auto">
          <a:xfrm>
            <a:off x="0" y="6600825"/>
            <a:ext cx="33528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1000" dirty="0">
                <a:latin typeface="Comic Sans MS" pitchFamily="66" charset="0"/>
              </a:rPr>
              <a:t>Image: </a:t>
            </a:r>
            <a:r>
              <a:rPr lang="en-US" sz="1000" dirty="0" smtClean="0">
                <a:latin typeface="Comic Sans MS" pitchFamily="66" charset="0"/>
                <a:hlinkClick r:id="rId3"/>
              </a:rPr>
              <a:t>Polar water molecule</a:t>
            </a:r>
            <a:r>
              <a:rPr lang="en-US" sz="1000" dirty="0" smtClean="0">
                <a:latin typeface="Comic Sans MS" pitchFamily="66" charset="0"/>
              </a:rPr>
              <a:t>, Wiki</a:t>
            </a:r>
            <a:endParaRPr lang="en-US" sz="1000" dirty="0">
              <a:latin typeface="Comic Sans MS" pitchFamily="66" charset="0"/>
            </a:endParaRPr>
          </a:p>
        </p:txBody>
      </p:sp>
      <p:sp>
        <p:nvSpPr>
          <p:cNvPr id="8" name="Rectangle 2"/>
          <p:cNvSpPr>
            <a:spLocks noGrp="1" noChangeArrowheads="1"/>
          </p:cNvSpPr>
          <p:nvPr>
            <p:ph type="title" idx="4294967295"/>
          </p:nvPr>
        </p:nvSpPr>
        <p:spPr>
          <a:xfrm>
            <a:off x="838200" y="381000"/>
            <a:ext cx="7543800" cy="121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nchorCtr="0"/>
          <a:lstStyle/>
          <a:p>
            <a:r>
              <a:rPr lang="en-US" sz="4000" b="1" dirty="0">
                <a:solidFill>
                  <a:schemeClr val="tx1"/>
                </a:solidFill>
                <a:effectLst/>
                <a:latin typeface="Comic Sans MS"/>
                <a:cs typeface="Comic Sans MS"/>
              </a:rPr>
              <a:t>Water</a:t>
            </a:r>
            <a:r>
              <a:rPr lang="en-US" sz="4000" b="1" dirty="0">
                <a:solidFill>
                  <a:srgbClr val="0000FF"/>
                </a:solidFill>
                <a:effectLst/>
                <a:latin typeface="Comic Sans MS"/>
                <a:cs typeface="Comic Sans MS"/>
              </a:rPr>
              <a:t> </a:t>
            </a:r>
            <a:r>
              <a:rPr lang="en-US" sz="3600" b="1" dirty="0">
                <a:solidFill>
                  <a:schemeClr val="tx1"/>
                </a:solidFill>
                <a:effectLst/>
                <a:latin typeface="Comic Sans MS"/>
                <a:cs typeface="Comic Sans MS"/>
              </a:rPr>
              <a:t>is a good solvent for many other </a:t>
            </a:r>
            <a:r>
              <a:rPr lang="en-US" sz="3600" b="1" dirty="0" smtClean="0">
                <a:solidFill>
                  <a:srgbClr val="FF0000"/>
                </a:solidFill>
                <a:effectLst/>
                <a:latin typeface="Comic Sans MS"/>
                <a:cs typeface="Comic Sans MS"/>
              </a:rPr>
              <a:t>polar </a:t>
            </a:r>
            <a:r>
              <a:rPr lang="en-US" sz="3600" b="1" dirty="0" smtClean="0">
                <a:solidFill>
                  <a:srgbClr val="FF0000"/>
                </a:solidFill>
                <a:latin typeface="Comic Sans MS"/>
                <a:cs typeface="Comic Sans MS"/>
              </a:rPr>
              <a:t>s</a:t>
            </a:r>
            <a:r>
              <a:rPr lang="en-US" sz="3600" b="1" dirty="0" smtClean="0">
                <a:solidFill>
                  <a:srgbClr val="FF0000"/>
                </a:solidFill>
                <a:effectLst/>
                <a:latin typeface="Comic Sans MS"/>
                <a:cs typeface="Comic Sans MS"/>
              </a:rPr>
              <a:t>olutes</a:t>
            </a:r>
            <a:r>
              <a:rPr lang="en-US" sz="3600" b="1" dirty="0" smtClean="0">
                <a:solidFill>
                  <a:schemeClr val="tx1"/>
                </a:solidFill>
                <a:effectLst/>
                <a:latin typeface="Comic Sans MS"/>
                <a:cs typeface="Comic Sans MS"/>
              </a:rPr>
              <a:t>.</a:t>
            </a:r>
            <a:endParaRPr lang="en-US" sz="3600" b="1" dirty="0">
              <a:solidFill>
                <a:schemeClr val="tx1"/>
              </a:solidFill>
              <a:effectLst/>
              <a:latin typeface="Comic Sans MS"/>
              <a:cs typeface="Comic Sans MS"/>
            </a:endParaRPr>
          </a:p>
        </p:txBody>
      </p:sp>
      <p:sp>
        <p:nvSpPr>
          <p:cNvPr id="11" name="Rectangle 6"/>
          <p:cNvSpPr>
            <a:spLocks noGrp="1" noChangeArrowheads="1"/>
          </p:cNvSpPr>
          <p:nvPr>
            <p:ph type="body" sz="half" idx="4294967295"/>
          </p:nvPr>
        </p:nvSpPr>
        <p:spPr>
          <a:xfrm>
            <a:off x="228600" y="1981200"/>
            <a:ext cx="4343400" cy="434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lstStyle/>
          <a:p>
            <a:pPr marL="285750" indent="-285750">
              <a:lnSpc>
                <a:spcPct val="80000"/>
              </a:lnSpc>
              <a:buFont typeface="Wingdings" charset="0"/>
              <a:buNone/>
            </a:pPr>
            <a:r>
              <a:rPr lang="en-US" sz="2400" b="1" dirty="0">
                <a:effectLst/>
                <a:latin typeface="Comic Sans MS"/>
                <a:cs typeface="Comic Sans MS"/>
              </a:rPr>
              <a:t>Polar Covalent Molecules include</a:t>
            </a:r>
            <a:r>
              <a:rPr lang="en-US" sz="2400" dirty="0">
                <a:effectLst/>
                <a:latin typeface="Comic Sans MS"/>
                <a:cs typeface="Comic Sans MS"/>
              </a:rPr>
              <a:t>:</a:t>
            </a:r>
          </a:p>
          <a:p>
            <a:pPr marL="285750" indent="-285750">
              <a:lnSpc>
                <a:spcPct val="80000"/>
              </a:lnSpc>
            </a:pPr>
            <a:r>
              <a:rPr lang="en-US" sz="2000" dirty="0">
                <a:effectLst/>
                <a:latin typeface="Comic Sans MS"/>
                <a:cs typeface="Comic Sans MS"/>
              </a:rPr>
              <a:t>Ammonia  NH</a:t>
            </a:r>
            <a:r>
              <a:rPr lang="en-US" sz="2000" baseline="-25000" dirty="0">
                <a:effectLst/>
                <a:latin typeface="Comic Sans MS"/>
                <a:cs typeface="Comic Sans MS"/>
              </a:rPr>
              <a:t>3</a:t>
            </a:r>
            <a:r>
              <a:rPr lang="en-US" sz="2000" dirty="0">
                <a:effectLst/>
                <a:latin typeface="Comic Sans MS"/>
                <a:cs typeface="Comic Sans MS"/>
              </a:rPr>
              <a:t> </a:t>
            </a:r>
          </a:p>
          <a:p>
            <a:pPr marL="285750" indent="-285750">
              <a:lnSpc>
                <a:spcPct val="80000"/>
              </a:lnSpc>
            </a:pPr>
            <a:r>
              <a:rPr lang="en-US" sz="2000" dirty="0">
                <a:effectLst/>
                <a:latin typeface="Comic Sans MS"/>
                <a:cs typeface="Comic Sans MS"/>
              </a:rPr>
              <a:t>Glucose C</a:t>
            </a:r>
            <a:r>
              <a:rPr lang="en-US" sz="2000" baseline="-25000" dirty="0">
                <a:effectLst/>
                <a:latin typeface="Comic Sans MS"/>
                <a:cs typeface="Comic Sans MS"/>
              </a:rPr>
              <a:t>6</a:t>
            </a:r>
            <a:r>
              <a:rPr lang="en-US" sz="2000" dirty="0">
                <a:effectLst/>
                <a:latin typeface="Comic Sans MS"/>
                <a:cs typeface="Comic Sans MS"/>
              </a:rPr>
              <a:t>H</a:t>
            </a:r>
            <a:r>
              <a:rPr lang="en-US" sz="2000" baseline="-25000" dirty="0">
                <a:effectLst/>
                <a:latin typeface="Comic Sans MS"/>
                <a:cs typeface="Comic Sans MS"/>
              </a:rPr>
              <a:t>12</a:t>
            </a:r>
            <a:r>
              <a:rPr lang="en-US" sz="2000" dirty="0">
                <a:effectLst/>
                <a:latin typeface="Comic Sans MS"/>
                <a:cs typeface="Comic Sans MS"/>
              </a:rPr>
              <a:t>O</a:t>
            </a:r>
            <a:r>
              <a:rPr lang="en-US" sz="2000" baseline="-25000" dirty="0">
                <a:effectLst/>
                <a:latin typeface="Comic Sans MS"/>
                <a:cs typeface="Comic Sans MS"/>
              </a:rPr>
              <a:t>6</a:t>
            </a:r>
          </a:p>
          <a:p>
            <a:pPr marL="285750" indent="-285750">
              <a:lnSpc>
                <a:spcPct val="80000"/>
              </a:lnSpc>
            </a:pPr>
            <a:r>
              <a:rPr lang="en-US" sz="2000" dirty="0">
                <a:effectLst/>
                <a:latin typeface="Comic Sans MS"/>
                <a:cs typeface="Comic Sans MS"/>
              </a:rPr>
              <a:t>Urea  (NH</a:t>
            </a:r>
            <a:r>
              <a:rPr lang="en-US" sz="2000" baseline="-25000" dirty="0">
                <a:effectLst/>
                <a:latin typeface="Comic Sans MS"/>
                <a:cs typeface="Comic Sans MS"/>
              </a:rPr>
              <a:t>2</a:t>
            </a:r>
            <a:r>
              <a:rPr lang="en-US" sz="2000" dirty="0">
                <a:effectLst/>
                <a:latin typeface="Comic Sans MS"/>
                <a:cs typeface="Comic Sans MS"/>
              </a:rPr>
              <a:t>)</a:t>
            </a:r>
            <a:r>
              <a:rPr lang="en-US" sz="2000" baseline="-25000" dirty="0">
                <a:effectLst/>
                <a:latin typeface="Comic Sans MS"/>
                <a:cs typeface="Comic Sans MS"/>
              </a:rPr>
              <a:t>2</a:t>
            </a:r>
            <a:r>
              <a:rPr lang="en-US" sz="2000" dirty="0">
                <a:effectLst/>
                <a:latin typeface="Comic Sans MS"/>
                <a:cs typeface="Comic Sans MS"/>
              </a:rPr>
              <a:t>CO</a:t>
            </a:r>
            <a:r>
              <a:rPr lang="en-US" sz="1600" dirty="0">
                <a:effectLst/>
                <a:latin typeface="Comic Sans MS"/>
                <a:cs typeface="Comic Sans MS"/>
              </a:rPr>
              <a:t> </a:t>
            </a:r>
            <a:endParaRPr lang="en-US" sz="2000" dirty="0">
              <a:effectLst/>
              <a:latin typeface="Comic Sans MS"/>
              <a:cs typeface="Comic Sans MS"/>
            </a:endParaRPr>
          </a:p>
          <a:p>
            <a:pPr marL="0" indent="0" algn="ctr">
              <a:lnSpc>
                <a:spcPct val="80000"/>
              </a:lnSpc>
              <a:buNone/>
            </a:pPr>
            <a:endParaRPr lang="en-US" sz="2000" baseline="-25000" dirty="0" smtClean="0">
              <a:latin typeface="Comic Sans MS"/>
              <a:cs typeface="Comic Sans MS"/>
            </a:endParaRPr>
          </a:p>
          <a:p>
            <a:pPr marL="0" indent="0" algn="ctr">
              <a:lnSpc>
                <a:spcPct val="80000"/>
              </a:lnSpc>
              <a:buNone/>
            </a:pPr>
            <a:endParaRPr lang="en-US" sz="2000" baseline="-25000" dirty="0" smtClean="0">
              <a:latin typeface="Comic Sans MS"/>
              <a:cs typeface="Comic Sans MS"/>
            </a:endParaRPr>
          </a:p>
          <a:p>
            <a:pPr marL="0" indent="0" algn="ctr">
              <a:lnSpc>
                <a:spcPct val="80000"/>
              </a:lnSpc>
              <a:buNone/>
            </a:pPr>
            <a:r>
              <a:rPr lang="en-US" sz="2000" dirty="0" smtClean="0">
                <a:effectLst/>
                <a:latin typeface="Comic Sans MS"/>
                <a:cs typeface="Comic Sans MS"/>
              </a:rPr>
              <a:t>*</a:t>
            </a:r>
            <a:r>
              <a:rPr lang="en-US" sz="2000" dirty="0">
                <a:effectLst/>
                <a:latin typeface="Comic Sans MS"/>
                <a:cs typeface="Comic Sans MS"/>
              </a:rPr>
              <a:t>High ratio of O</a:t>
            </a:r>
            <a:r>
              <a:rPr lang="ja-JP" altLang="en-US" sz="2000" dirty="0">
                <a:effectLst/>
                <a:latin typeface="Comic Sans MS"/>
                <a:cs typeface="Comic Sans MS"/>
              </a:rPr>
              <a:t>’</a:t>
            </a:r>
            <a:r>
              <a:rPr lang="en-US" sz="2000" dirty="0">
                <a:effectLst/>
                <a:latin typeface="Comic Sans MS"/>
                <a:cs typeface="Comic Sans MS"/>
              </a:rPr>
              <a:t>s and N</a:t>
            </a:r>
            <a:r>
              <a:rPr lang="ja-JP" altLang="en-US" sz="2000" dirty="0">
                <a:effectLst/>
                <a:latin typeface="Comic Sans MS"/>
                <a:cs typeface="Comic Sans MS"/>
              </a:rPr>
              <a:t>’</a:t>
            </a:r>
            <a:r>
              <a:rPr lang="en-US" sz="2000" dirty="0">
                <a:effectLst/>
                <a:latin typeface="Comic Sans MS"/>
                <a:cs typeface="Comic Sans MS"/>
              </a:rPr>
              <a:t>s tend to make a molecule </a:t>
            </a:r>
            <a:r>
              <a:rPr lang="en-US" sz="2000" dirty="0" smtClean="0">
                <a:effectLst/>
                <a:latin typeface="Comic Sans MS"/>
                <a:cs typeface="Comic Sans MS"/>
              </a:rPr>
              <a:t>polar.</a:t>
            </a:r>
            <a:endParaRPr lang="en-US" sz="2000" dirty="0">
              <a:effectLst/>
              <a:latin typeface="Comic Sans MS"/>
              <a:cs typeface="Comic Sans MS"/>
            </a:endParaRPr>
          </a:p>
          <a:p>
            <a:pPr marL="285750" indent="-285750">
              <a:lnSpc>
                <a:spcPct val="80000"/>
              </a:lnSpc>
              <a:buFont typeface="Wingdings" charset="0"/>
              <a:buNone/>
            </a:pPr>
            <a:endParaRPr lang="en-US" sz="2000" b="1" dirty="0" smtClean="0">
              <a:effectLst/>
              <a:latin typeface="Comic Sans MS"/>
              <a:cs typeface="Comic Sans MS"/>
            </a:endParaRPr>
          </a:p>
          <a:p>
            <a:pPr marL="285750" indent="-285750">
              <a:lnSpc>
                <a:spcPct val="80000"/>
              </a:lnSpc>
              <a:buFont typeface="Wingdings" charset="0"/>
              <a:buNone/>
            </a:pPr>
            <a:endParaRPr lang="en-US" sz="2000" b="1" dirty="0">
              <a:effectLst/>
              <a:latin typeface="Comic Sans MS"/>
              <a:cs typeface="Comic Sans MS"/>
            </a:endParaRPr>
          </a:p>
          <a:p>
            <a:pPr marL="285750" indent="-285750">
              <a:lnSpc>
                <a:spcPct val="80000"/>
              </a:lnSpc>
              <a:buFont typeface="Wingdings" charset="0"/>
              <a:buNone/>
            </a:pPr>
            <a:r>
              <a:rPr lang="en-US" sz="2400" dirty="0" smtClean="0">
                <a:latin typeface="Comic Sans MS"/>
                <a:cs typeface="Comic Sans MS"/>
              </a:rPr>
              <a:t>For example, </a:t>
            </a:r>
            <a:r>
              <a:rPr lang="en-US" sz="2400" dirty="0" smtClean="0">
                <a:solidFill>
                  <a:srgbClr val="FF0000"/>
                </a:solidFill>
                <a:latin typeface="Comic Sans MS"/>
                <a:cs typeface="Comic Sans MS"/>
              </a:rPr>
              <a:t>b</a:t>
            </a:r>
            <a:r>
              <a:rPr lang="en-US" sz="2400" dirty="0" smtClean="0">
                <a:solidFill>
                  <a:srgbClr val="FF0000"/>
                </a:solidFill>
                <a:effectLst/>
                <a:latin typeface="Comic Sans MS"/>
                <a:cs typeface="Comic Sans MS"/>
              </a:rPr>
              <a:t>lood</a:t>
            </a:r>
            <a:r>
              <a:rPr lang="en-US" sz="2400" dirty="0" smtClean="0">
                <a:effectLst/>
                <a:latin typeface="Comic Sans MS"/>
                <a:cs typeface="Comic Sans MS"/>
              </a:rPr>
              <a:t> </a:t>
            </a:r>
            <a:r>
              <a:rPr lang="en-US" sz="2400" dirty="0">
                <a:effectLst/>
                <a:latin typeface="Comic Sans MS"/>
                <a:cs typeface="Comic Sans MS"/>
              </a:rPr>
              <a:t>is a water based </a:t>
            </a:r>
            <a:r>
              <a:rPr lang="en-US" sz="2400" dirty="0" smtClean="0">
                <a:effectLst/>
                <a:latin typeface="Comic Sans MS"/>
                <a:cs typeface="Comic Sans MS"/>
              </a:rPr>
              <a:t>solution.</a:t>
            </a:r>
            <a:endParaRPr lang="en-US" sz="2400" dirty="0">
              <a:effectLst/>
              <a:latin typeface="Comic Sans MS"/>
              <a:cs typeface="Comic Sans MS"/>
            </a:endParaRPr>
          </a:p>
        </p:txBody>
      </p:sp>
      <p:sp>
        <p:nvSpPr>
          <p:cNvPr id="12" name="Rectangle 6"/>
          <p:cNvSpPr>
            <a:spLocks noChangeArrowheads="1"/>
          </p:cNvSpPr>
          <p:nvPr/>
        </p:nvSpPr>
        <p:spPr bwMode="auto">
          <a:xfrm>
            <a:off x="4994275" y="6611937"/>
            <a:ext cx="4149725"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1000" dirty="0">
                <a:latin typeface="Comic Sans MS" pitchFamily="66" charset="0"/>
              </a:rPr>
              <a:t>From the </a:t>
            </a:r>
            <a:r>
              <a:rPr lang="en-US" altLang="en-US" sz="1000" dirty="0">
                <a:latin typeface="Comic Sans MS" pitchFamily="66" charset="0"/>
                <a:hlinkClick r:id="rId4"/>
              </a:rPr>
              <a:t>Virtual Cell Biology Classroom</a:t>
            </a:r>
            <a:r>
              <a:rPr lang="en-US" altLang="en-US" sz="1000" dirty="0">
                <a:latin typeface="Comic Sans MS" pitchFamily="66" charset="0"/>
              </a:rPr>
              <a:t> on </a:t>
            </a:r>
            <a:r>
              <a:rPr lang="en-US" altLang="en-US" sz="1000" dirty="0">
                <a:latin typeface="Comic Sans MS" pitchFamily="66" charset="0"/>
                <a:hlinkClick r:id="rId5"/>
              </a:rPr>
              <a:t>ScienceProfOnline.com</a:t>
            </a:r>
            <a:endParaRPr lang="en-US" altLang="en-US" sz="1000" dirty="0">
              <a:latin typeface="Comic Sans MS" pitchFamily="66" charset="0"/>
            </a:endParaRPr>
          </a:p>
        </p:txBody>
      </p:sp>
    </p:spTree>
    <p:extLst>
      <p:ext uri="{BB962C8B-B14F-4D97-AF65-F5344CB8AC3E}">
        <p14:creationId xmlns:p14="http://schemas.microsoft.com/office/powerpoint/2010/main" val="128572713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0" name="Picture 4" descr="salts"/>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533400" y="2819400"/>
            <a:ext cx="5410200" cy="366945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4341" name="Picture 5" descr="saltshaker"/>
          <p:cNvPicPr>
            <a:picLocks noGrp="1"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7848600" y="228600"/>
            <a:ext cx="1066800" cy="19679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 name="Text Box 4"/>
          <p:cNvSpPr txBox="1">
            <a:spLocks noChangeArrowheads="1"/>
          </p:cNvSpPr>
          <p:nvPr/>
        </p:nvSpPr>
        <p:spPr bwMode="auto">
          <a:xfrm>
            <a:off x="381000" y="228600"/>
            <a:ext cx="74676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a:r>
              <a:rPr lang="en-US" sz="4000" b="1" dirty="0">
                <a:latin typeface="Comic Sans MS"/>
                <a:cs typeface="Comic Sans MS"/>
              </a:rPr>
              <a:t>Water is also a good solvent for </a:t>
            </a:r>
            <a:r>
              <a:rPr lang="en-US" sz="4000" b="1" dirty="0">
                <a:solidFill>
                  <a:srgbClr val="34AB85"/>
                </a:solidFill>
                <a:latin typeface="Comic Sans MS"/>
                <a:cs typeface="Comic Sans MS"/>
              </a:rPr>
              <a:t>ionic </a:t>
            </a:r>
            <a:r>
              <a:rPr lang="en-US" sz="4000" b="1" dirty="0" smtClean="0">
                <a:solidFill>
                  <a:srgbClr val="34AB85"/>
                </a:solidFill>
                <a:latin typeface="Comic Sans MS"/>
                <a:cs typeface="Comic Sans MS"/>
              </a:rPr>
              <a:t>compounds</a:t>
            </a:r>
            <a:r>
              <a:rPr lang="en-US" sz="4000" b="1" dirty="0" smtClean="0">
                <a:latin typeface="Comic Sans MS"/>
                <a:cs typeface="Comic Sans MS"/>
              </a:rPr>
              <a:t>. </a:t>
            </a:r>
          </a:p>
          <a:p>
            <a:pPr algn="ctr"/>
            <a:r>
              <a:rPr lang="en-US" sz="2000" dirty="0" smtClean="0">
                <a:solidFill>
                  <a:schemeClr val="bg2">
                    <a:lumMod val="75000"/>
                  </a:schemeClr>
                </a:solidFill>
                <a:latin typeface="Comic Sans MS"/>
                <a:cs typeface="Comic Sans MS"/>
              </a:rPr>
              <a:t>(a.k.a. salts &amp; electrolytes)</a:t>
            </a:r>
            <a:endParaRPr lang="en-US" sz="3200" b="1" dirty="0" smtClean="0">
              <a:solidFill>
                <a:schemeClr val="bg2">
                  <a:lumMod val="75000"/>
                </a:schemeClr>
              </a:solidFill>
              <a:latin typeface="Comic Sans MS"/>
              <a:cs typeface="Comic Sans MS"/>
            </a:endParaRPr>
          </a:p>
          <a:p>
            <a:pPr algn="ctr"/>
            <a:r>
              <a:rPr lang="en-US" sz="1600" b="1" dirty="0" smtClean="0">
                <a:latin typeface="Comic Sans MS"/>
                <a:cs typeface="Comic Sans MS"/>
              </a:rPr>
              <a:t> </a:t>
            </a:r>
            <a:endParaRPr lang="en-US" sz="700" b="1" dirty="0">
              <a:latin typeface="Comic Sans MS"/>
              <a:cs typeface="Comic Sans MS"/>
            </a:endParaRPr>
          </a:p>
          <a:p>
            <a:pPr algn="ctr"/>
            <a:r>
              <a:rPr lang="en-US" sz="2400" dirty="0">
                <a:latin typeface="Comic Sans MS"/>
                <a:cs typeface="Comic Sans MS"/>
              </a:rPr>
              <a:t>The </a:t>
            </a:r>
            <a:r>
              <a:rPr lang="en-US" sz="2400" dirty="0" smtClean="0">
                <a:latin typeface="Comic Sans MS"/>
                <a:cs typeface="Comic Sans MS"/>
              </a:rPr>
              <a:t>partial </a:t>
            </a:r>
            <a:r>
              <a:rPr lang="en-US" sz="2400" dirty="0">
                <a:latin typeface="Comic Sans MS"/>
                <a:cs typeface="Comic Sans MS"/>
              </a:rPr>
              <a:t>and full charges attract each </a:t>
            </a:r>
            <a:r>
              <a:rPr lang="en-US" sz="2400" dirty="0" smtClean="0">
                <a:latin typeface="Comic Sans MS"/>
                <a:cs typeface="Comic Sans MS"/>
              </a:rPr>
              <a:t>other.</a:t>
            </a:r>
            <a:endParaRPr lang="en-US" sz="2400" dirty="0">
              <a:latin typeface="Comic Sans MS"/>
              <a:cs typeface="Comic Sans MS"/>
            </a:endParaRPr>
          </a:p>
        </p:txBody>
      </p:sp>
      <p:sp>
        <p:nvSpPr>
          <p:cNvPr id="14" name="Text Box 5"/>
          <p:cNvSpPr txBox="1">
            <a:spLocks noChangeArrowheads="1"/>
          </p:cNvSpPr>
          <p:nvPr/>
        </p:nvSpPr>
        <p:spPr bwMode="auto">
          <a:xfrm>
            <a:off x="6172200" y="2819400"/>
            <a:ext cx="2682875" cy="120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a:r>
              <a:rPr lang="en-US" sz="2400" dirty="0" smtClean="0">
                <a:latin typeface="Comic Sans MS"/>
                <a:cs typeface="Comic Sans MS"/>
              </a:rPr>
              <a:t>Salts </a:t>
            </a:r>
            <a:r>
              <a:rPr lang="en-US" sz="2400" dirty="0">
                <a:solidFill>
                  <a:srgbClr val="FF0000"/>
                </a:solidFill>
                <a:latin typeface="Comic Sans MS"/>
                <a:cs typeface="Comic Sans MS"/>
              </a:rPr>
              <a:t>dissociate </a:t>
            </a:r>
            <a:r>
              <a:rPr lang="en-US" sz="2400" dirty="0">
                <a:latin typeface="Comic Sans MS"/>
                <a:cs typeface="Comic Sans MS"/>
              </a:rPr>
              <a:t>into their ions in </a:t>
            </a:r>
            <a:r>
              <a:rPr lang="en-US" sz="2400" dirty="0" smtClean="0">
                <a:latin typeface="Comic Sans MS"/>
                <a:cs typeface="Comic Sans MS"/>
              </a:rPr>
              <a:t>water.</a:t>
            </a:r>
            <a:endParaRPr lang="en-US" sz="3200" dirty="0">
              <a:latin typeface="Comic Sans MS"/>
              <a:cs typeface="Comic Sans MS"/>
            </a:endParaRPr>
          </a:p>
        </p:txBody>
      </p:sp>
      <p:sp>
        <p:nvSpPr>
          <p:cNvPr id="15" name="Rectangle 6"/>
          <p:cNvSpPr>
            <a:spLocks noChangeArrowheads="1"/>
          </p:cNvSpPr>
          <p:nvPr/>
        </p:nvSpPr>
        <p:spPr bwMode="auto">
          <a:xfrm>
            <a:off x="6324600" y="4495800"/>
            <a:ext cx="2514600" cy="494494"/>
          </a:xfrm>
          <a:prstGeom prst="rect">
            <a:avLst/>
          </a:prstGeom>
          <a:solidFill>
            <a:schemeClr val="bg1"/>
          </a:solidFill>
          <a:ln>
            <a:noFill/>
          </a:ln>
        </p:spPr>
        <p:txBody>
          <a:bodyPr wrap="square">
            <a:spAutoFit/>
          </a:bodyPr>
          <a:lstStyle/>
          <a:p>
            <a:pPr algn="ctr">
              <a:lnSpc>
                <a:spcPct val="80000"/>
              </a:lnSpc>
              <a:spcBef>
                <a:spcPct val="20000"/>
              </a:spcBef>
              <a:buClr>
                <a:schemeClr val="hlink"/>
              </a:buClr>
              <a:buSzPct val="80000"/>
              <a:buFont typeface="Wingdings" charset="0"/>
              <a:buNone/>
            </a:pPr>
            <a:r>
              <a:rPr lang="en-US" sz="1600" b="1" dirty="0">
                <a:latin typeface="Comic Sans MS"/>
                <a:cs typeface="Comic Sans MS"/>
                <a:hlinkClick r:id="rId5"/>
              </a:rPr>
              <a:t>Video</a:t>
            </a:r>
            <a:r>
              <a:rPr lang="en-US" sz="1600" dirty="0">
                <a:latin typeface="Comic Sans MS"/>
                <a:cs typeface="Comic Sans MS"/>
                <a:hlinkClick r:id="rId5"/>
              </a:rPr>
              <a:t> </a:t>
            </a:r>
            <a:r>
              <a:rPr lang="en-US" sz="1600" dirty="0">
                <a:latin typeface="Comic Sans MS"/>
                <a:cs typeface="Comic Sans MS"/>
              </a:rPr>
              <a:t>of </a:t>
            </a:r>
            <a:r>
              <a:rPr lang="en-US" sz="1600" dirty="0" smtClean="0">
                <a:latin typeface="Comic Sans MS"/>
                <a:cs typeface="Comic Sans MS"/>
              </a:rPr>
              <a:t>dissociation </a:t>
            </a:r>
            <a:r>
              <a:rPr lang="en-US" sz="1600" dirty="0">
                <a:latin typeface="Comic Sans MS"/>
                <a:cs typeface="Comic Sans MS"/>
              </a:rPr>
              <a:t>of NaCl into </a:t>
            </a:r>
            <a:r>
              <a:rPr lang="en-US" sz="1600" dirty="0" smtClean="0">
                <a:latin typeface="Comic Sans MS"/>
                <a:cs typeface="Comic Sans MS"/>
              </a:rPr>
              <a:t>water.</a:t>
            </a:r>
            <a:endParaRPr lang="en-US" sz="1600" dirty="0">
              <a:latin typeface="Comic Sans MS"/>
              <a:cs typeface="Comic Sans MS"/>
            </a:endParaRPr>
          </a:p>
        </p:txBody>
      </p:sp>
      <p:sp>
        <p:nvSpPr>
          <p:cNvPr id="2" name="TextBox 1"/>
          <p:cNvSpPr txBox="1"/>
          <p:nvPr/>
        </p:nvSpPr>
        <p:spPr>
          <a:xfrm>
            <a:off x="6400800" y="5257800"/>
            <a:ext cx="2286000" cy="1077218"/>
          </a:xfrm>
          <a:prstGeom prst="rect">
            <a:avLst/>
          </a:prstGeom>
          <a:noFill/>
        </p:spPr>
        <p:txBody>
          <a:bodyPr wrap="square" rtlCol="0">
            <a:spAutoFit/>
          </a:bodyPr>
          <a:lstStyle/>
          <a:p>
            <a:pPr algn="ctr"/>
            <a:r>
              <a:rPr lang="en-US" sz="1600" b="1" dirty="0" smtClean="0">
                <a:latin typeface="Comic Sans MS"/>
                <a:cs typeface="Comic Sans MS"/>
                <a:hlinkClick r:id="rId6"/>
              </a:rPr>
              <a:t>Video clip</a:t>
            </a:r>
            <a:r>
              <a:rPr lang="en-US" sz="1600" b="1" dirty="0" smtClean="0">
                <a:latin typeface="Comic Sans MS"/>
                <a:cs typeface="Comic Sans MS"/>
              </a:rPr>
              <a:t> </a:t>
            </a:r>
            <a:r>
              <a:rPr lang="en-US" sz="1600" dirty="0" smtClean="0">
                <a:latin typeface="Comic Sans MS"/>
                <a:cs typeface="Comic Sans MS"/>
              </a:rPr>
              <a:t>from movie </a:t>
            </a:r>
            <a:r>
              <a:rPr lang="en-US" sz="1600" b="1" u="sng" dirty="0" err="1" smtClean="0">
                <a:latin typeface="Comic Sans MS"/>
                <a:cs typeface="Comic Sans MS"/>
              </a:rPr>
              <a:t>Idiocracy</a:t>
            </a:r>
            <a:r>
              <a:rPr lang="en-US" sz="1600" dirty="0" smtClean="0">
                <a:latin typeface="Comic Sans MS"/>
                <a:cs typeface="Comic Sans MS"/>
              </a:rPr>
              <a:t>: </a:t>
            </a:r>
          </a:p>
          <a:p>
            <a:pPr algn="ctr"/>
            <a:r>
              <a:rPr lang="en-US" sz="1600" dirty="0" smtClean="0">
                <a:latin typeface="Comic Sans MS"/>
                <a:cs typeface="Comic Sans MS"/>
              </a:rPr>
              <a:t>“</a:t>
            </a:r>
            <a:r>
              <a:rPr lang="en-US" sz="1600" dirty="0" err="1" smtClean="0">
                <a:latin typeface="Comic Sans MS"/>
                <a:cs typeface="Comic Sans MS"/>
              </a:rPr>
              <a:t>Brawndo</a:t>
            </a:r>
            <a:r>
              <a:rPr lang="en-US" sz="1600" dirty="0" smtClean="0">
                <a:latin typeface="Comic Sans MS"/>
                <a:cs typeface="Comic Sans MS"/>
              </a:rPr>
              <a:t> Has What Plants Crave!”</a:t>
            </a:r>
            <a:endParaRPr lang="en-US" sz="1600" dirty="0">
              <a:latin typeface="Comic Sans MS"/>
              <a:cs typeface="Comic Sans MS"/>
            </a:endParaRPr>
          </a:p>
        </p:txBody>
      </p:sp>
      <p:sp>
        <p:nvSpPr>
          <p:cNvPr id="9" name="Rectangle 6"/>
          <p:cNvSpPr>
            <a:spLocks noChangeArrowheads="1"/>
          </p:cNvSpPr>
          <p:nvPr/>
        </p:nvSpPr>
        <p:spPr bwMode="auto">
          <a:xfrm>
            <a:off x="4994275" y="6611937"/>
            <a:ext cx="4149725"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1000" dirty="0">
                <a:latin typeface="Comic Sans MS" pitchFamily="66" charset="0"/>
              </a:rPr>
              <a:t>From the </a:t>
            </a:r>
            <a:r>
              <a:rPr lang="en-US" altLang="en-US" sz="1000" dirty="0">
                <a:latin typeface="Comic Sans MS" pitchFamily="66" charset="0"/>
                <a:hlinkClick r:id="rId7"/>
              </a:rPr>
              <a:t>Virtual Cell Biology Classroom</a:t>
            </a:r>
            <a:r>
              <a:rPr lang="en-US" altLang="en-US" sz="1000" dirty="0">
                <a:latin typeface="Comic Sans MS" pitchFamily="66" charset="0"/>
              </a:rPr>
              <a:t> on </a:t>
            </a:r>
            <a:r>
              <a:rPr lang="en-US" altLang="en-US" sz="1000" dirty="0">
                <a:latin typeface="Comic Sans MS" pitchFamily="66" charset="0"/>
                <a:hlinkClick r:id="rId8"/>
              </a:rPr>
              <a:t>ScienceProfOnline.com</a:t>
            </a:r>
            <a:endParaRPr lang="en-US" altLang="en-US" sz="1000" dirty="0">
              <a:latin typeface="Comic Sans MS" pitchFamily="66" charset="0"/>
            </a:endParaRPr>
          </a:p>
        </p:txBody>
      </p:sp>
    </p:spTree>
    <p:extLst>
      <p:ext uri="{BB962C8B-B14F-4D97-AF65-F5344CB8AC3E}">
        <p14:creationId xmlns:p14="http://schemas.microsoft.com/office/powerpoint/2010/main" val="212802579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28012</TotalTime>
  <Words>1323</Words>
  <Application>Microsoft Macintosh PowerPoint</Application>
  <PresentationFormat>On-screen Show (4:3)</PresentationFormat>
  <Paragraphs>215</Paragraphs>
  <Slides>17</Slides>
  <Notes>9</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Default Design</vt:lpstr>
      <vt:lpstr>PowerPoint Presentation</vt:lpstr>
      <vt:lpstr>PowerPoint Presentation</vt:lpstr>
      <vt:lpstr>Solutions</vt:lpstr>
      <vt:lpstr>Solubility  (mixability)  </vt:lpstr>
      <vt:lpstr>What determines solubility?</vt:lpstr>
      <vt:lpstr>Water is considered the “Universal Solvent”</vt:lpstr>
      <vt:lpstr>Polar vs. Non-Polar Covalent Bonds</vt:lpstr>
      <vt:lpstr>Water is a good solvent for many other polar solutes.</vt:lpstr>
      <vt:lpstr>PowerPoint Presentation</vt:lpstr>
      <vt:lpstr>PowerPoint Presentation</vt:lpstr>
      <vt:lpstr>Non-polar substances  DO NOT carry any kind of charge</vt:lpstr>
      <vt:lpstr>What determines solubility?</vt:lpstr>
      <vt:lpstr>PowerPoint Presentation</vt:lpstr>
      <vt:lpstr>Oil and Water Don’t Mix</vt:lpstr>
      <vt:lpstr>Solubility</vt:lpstr>
      <vt:lpstr>PowerPoint Presentation</vt:lpstr>
      <vt:lpstr>Are you feeling blinded by science?  Do yourself a favor. Use the…                 Virtual Cell Biology                        Classroom (VCBC)  !  The VCBC is full of resources to help you succeed, including:</vt:lpstr>
    </vt:vector>
  </TitlesOfParts>
  <Manager/>
  <Company>Online Education Resources,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Chemical Solvents, Solutes &amp; Solubility Lecture PowerPoint</dc:title>
  <dc:subject/>
  <dc:creator>Tami Port</dc:creator>
  <cp:keywords>chemical solubility lecture PowerPoint, solvents solutes chemistry lecture, chemical solutes solvents and solubility</cp:keywords>
  <dc:description/>
  <cp:lastModifiedBy>Voicemail</cp:lastModifiedBy>
  <cp:revision>249</cp:revision>
  <dcterms:created xsi:type="dcterms:W3CDTF">2007-05-12T18:17:30Z</dcterms:created>
  <dcterms:modified xsi:type="dcterms:W3CDTF">2015-11-08T23:19:31Z</dcterms:modified>
  <cp:category>Chemistry Lecture PowerPoint</cp:category>
</cp:coreProperties>
</file>