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7" r:id="rId3"/>
  </p:sldMasterIdLst>
  <p:notesMasterIdLst>
    <p:notesMasterId r:id="rId26"/>
  </p:notesMasterIdLst>
  <p:sldIdLst>
    <p:sldId id="294" r:id="rId4"/>
    <p:sldId id="260" r:id="rId5"/>
    <p:sldId id="296" r:id="rId6"/>
    <p:sldId id="263" r:id="rId7"/>
    <p:sldId id="298" r:id="rId8"/>
    <p:sldId id="299" r:id="rId9"/>
    <p:sldId id="300" r:id="rId10"/>
    <p:sldId id="301" r:id="rId11"/>
    <p:sldId id="302" r:id="rId12"/>
    <p:sldId id="303" r:id="rId13"/>
    <p:sldId id="315" r:id="rId14"/>
    <p:sldId id="304" r:id="rId15"/>
    <p:sldId id="305" r:id="rId16"/>
    <p:sldId id="306" r:id="rId17"/>
    <p:sldId id="307" r:id="rId18"/>
    <p:sldId id="308" r:id="rId19"/>
    <p:sldId id="310" r:id="rId20"/>
    <p:sldId id="311" r:id="rId21"/>
    <p:sldId id="312" r:id="rId22"/>
    <p:sldId id="313" r:id="rId23"/>
    <p:sldId id="31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7B"/>
    <a:srgbClr val="E8FF96"/>
    <a:srgbClr val="FFDF2B"/>
    <a:srgbClr val="030430"/>
    <a:srgbClr val="00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10" d="100"/>
          <a:sy n="110" d="100"/>
        </p:scale>
        <p:origin x="-568" y="-80"/>
      </p:cViewPr>
      <p:guideLst>
        <p:guide orient="horz" pos="2160"/>
        <p:guide pos="2880"/>
      </p:guideLst>
    </p:cSldViewPr>
  </p:slideViewPr>
  <p:notesTextViewPr>
    <p:cViewPr>
      <p:scale>
        <a:sx n="1" d="1"/>
        <a:sy n="1" d="1"/>
      </p:scale>
      <p:origin x="0" y="0"/>
    </p:cViewPr>
  </p:notesTextViewPr>
  <p:sorterViewPr>
    <p:cViewPr>
      <p:scale>
        <a:sx n="100" d="100"/>
        <a:sy n="100" d="100"/>
      </p:scale>
      <p:origin x="0" y="-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12197-7E38-F942-8531-F1BBE5A2FFA9}" type="datetimeFigureOut">
              <a:rPr lang="en-US" smtClean="0"/>
              <a:t>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8DE6B-9CD5-C942-B6B4-3C1CB543EAB0}" type="slidenum">
              <a:rPr lang="en-US" smtClean="0"/>
              <a:t>‹#›</a:t>
            </a:fld>
            <a:endParaRPr lang="en-US"/>
          </a:p>
        </p:txBody>
      </p:sp>
    </p:spTree>
    <p:extLst>
      <p:ext uri="{BB962C8B-B14F-4D97-AF65-F5344CB8AC3E}">
        <p14:creationId xmlns:p14="http://schemas.microsoft.com/office/powerpoint/2010/main" val="8373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fontAlgn="base">
              <a:spcBef>
                <a:spcPct val="0"/>
              </a:spcBef>
              <a:spcAft>
                <a:spcPct val="0"/>
              </a:spcAft>
            </a:pPr>
            <a:fld id="{7E1C1499-0BBD-0D4C-B03A-73E1DD758E5B}" type="slidenum">
              <a:rPr lang="en-US">
                <a:latin typeface="Arial" charset="0"/>
                <a:cs typeface="Arial" charset="0"/>
              </a:rPr>
              <a:pPr fontAlgn="base">
                <a:spcBef>
                  <a:spcPct val="0"/>
                </a:spcBef>
                <a:spcAft>
                  <a:spcPct val="0"/>
                </a:spcAft>
              </a:pPr>
              <a:t>1</a:t>
            </a:fld>
            <a:endParaRPr lang="en-US">
              <a:latin typeface="Arial" charset="0"/>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Welcome to Science Prof Online PowerPoint Resources!</a:t>
            </a:r>
          </a:p>
          <a:p>
            <a:pPr>
              <a:spcBef>
                <a:spcPct val="0"/>
              </a:spcBef>
            </a:pPr>
            <a:r>
              <a:rPr lang="en-US">
                <a:latin typeface="Calibri"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scienceprofonline.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scienceprofonline.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12559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26821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66759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92D050"/>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92D050"/>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7313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89569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92D050"/>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92D050"/>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55357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7517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47506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164097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53338" y="1325218"/>
            <a:ext cx="8090662" cy="3935894"/>
          </a:xfrm>
          <a:prstGeom prst="rect">
            <a:avLst/>
          </a:prstGeom>
        </p:spPr>
      </p:pic>
      <p:pic>
        <p:nvPicPr>
          <p:cNvPr id="8" name="Picture 7"/>
          <p:cNvPicPr>
            <a:picLocks noChangeAspect="1"/>
          </p:cNvPicPr>
          <p:nvPr userDrawn="1"/>
        </p:nvPicPr>
        <p:blipFill>
          <a:blip r:embed="rId3"/>
          <a:stretch>
            <a:fillRect/>
          </a:stretch>
        </p:blipFill>
        <p:spPr>
          <a:xfrm>
            <a:off x="0" y="0"/>
            <a:ext cx="2106677" cy="6858000"/>
          </a:xfrm>
          <a:prstGeom prst="rect">
            <a:avLst/>
          </a:prstGeom>
        </p:spPr>
      </p:pic>
    </p:spTree>
    <p:extLst>
      <p:ext uri="{BB962C8B-B14F-4D97-AF65-F5344CB8AC3E}">
        <p14:creationId xmlns:p14="http://schemas.microsoft.com/office/powerpoint/2010/main" val="90070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2106677" cy="6858000"/>
          </a:xfrm>
          <a:prstGeom prst="rect">
            <a:avLst/>
          </a:prstGeom>
        </p:spPr>
      </p:pic>
      <p:sp>
        <p:nvSpPr>
          <p:cNvPr id="8" name="Title 1"/>
          <p:cNvSpPr>
            <a:spLocks noGrp="1"/>
          </p:cNvSpPr>
          <p:nvPr>
            <p:ph type="title"/>
          </p:nvPr>
        </p:nvSpPr>
        <p:spPr>
          <a:xfrm>
            <a:off x="1257300" y="2103437"/>
            <a:ext cx="7886700" cy="1325563"/>
          </a:xfrm>
        </p:spPr>
        <p:txBody>
          <a:bodyPr/>
          <a:lstStyle/>
          <a:p>
            <a:r>
              <a:rPr lang="en-US" dirty="0" smtClean="0"/>
              <a:t>Click to edit Master title style</a:t>
            </a:r>
            <a:endParaRPr lang="en-US" dirty="0"/>
          </a:p>
        </p:txBody>
      </p:sp>
      <p:sp>
        <p:nvSpPr>
          <p:cNvPr id="9" name="Title 1"/>
          <p:cNvSpPr txBox="1">
            <a:spLocks/>
          </p:cNvSpPr>
          <p:nvPr userDrawn="1"/>
        </p:nvSpPr>
        <p:spPr>
          <a:xfrm>
            <a:off x="2609850" y="3905250"/>
            <a:ext cx="6210300" cy="468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800" dirty="0">
              <a:solidFill>
                <a:prstClr val="black"/>
              </a:solidFill>
            </a:endParaRPr>
          </a:p>
        </p:txBody>
      </p:sp>
    </p:spTree>
    <p:extLst>
      <p:ext uri="{BB962C8B-B14F-4D97-AF65-F5344CB8AC3E}">
        <p14:creationId xmlns:p14="http://schemas.microsoft.com/office/powerpoint/2010/main" val="400576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90372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536002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
        <p:nvSpPr>
          <p:cNvPr id="2" name="TextBox 1"/>
          <p:cNvSpPr txBox="1"/>
          <p:nvPr userDrawn="1"/>
        </p:nvSpPr>
        <p:spPr>
          <a:xfrm>
            <a:off x="4584700" y="1562100"/>
            <a:ext cx="4229100" cy="307777"/>
          </a:xfrm>
          <a:prstGeom prst="rect">
            <a:avLst/>
          </a:prstGeom>
          <a:noFill/>
        </p:spPr>
        <p:txBody>
          <a:bodyPr wrap="square" rtlCol="0">
            <a:spAutoFit/>
          </a:bodyPr>
          <a:lstStyle/>
          <a:p>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Text here</a:t>
            </a:r>
          </a:p>
        </p:txBody>
      </p:sp>
    </p:spTree>
    <p:extLst>
      <p:ext uri="{BB962C8B-B14F-4D97-AF65-F5344CB8AC3E}">
        <p14:creationId xmlns:p14="http://schemas.microsoft.com/office/powerpoint/2010/main" val="1558636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201393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8" name="Rectangle 7"/>
          <p:cNvSpPr/>
          <p:nvPr userDrawn="1"/>
        </p:nvSpPr>
        <p:spPr>
          <a:xfrm>
            <a:off x="216570" y="6384926"/>
            <a:ext cx="4138862" cy="207749"/>
          </a:xfrm>
          <a:prstGeom prst="rect">
            <a:avLst/>
          </a:prstGeom>
        </p:spPr>
        <p:txBody>
          <a:bodyPr wrap="square">
            <a:spAutoFit/>
          </a:bodyPr>
          <a:lstStyle/>
          <a:p>
            <a:pPr>
              <a:spcBef>
                <a:spcPct val="50000"/>
              </a:spcBef>
            </a:pP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580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0" name="Group 9"/>
          <p:cNvGrpSpPr/>
          <p:nvPr userDrawn="1"/>
        </p:nvGrpSpPr>
        <p:grpSpPr>
          <a:xfrm>
            <a:off x="7936210" y="73742"/>
            <a:ext cx="1041701" cy="2338388"/>
            <a:chOff x="10581613" y="73742"/>
            <a:chExt cx="1388935" cy="2338388"/>
          </a:xfrm>
        </p:grpSpPr>
        <p:pic>
          <p:nvPicPr>
            <p:cNvPr id="11" name="Picture 10"/>
            <p:cNvPicPr>
              <a:picLocks noChangeAspect="1"/>
            </p:cNvPicPr>
            <p:nvPr/>
          </p:nvPicPr>
          <p:blipFill>
            <a:blip r:embed="rId2"/>
            <a:stretch>
              <a:fillRect/>
            </a:stretch>
          </p:blipFill>
          <p:spPr>
            <a:xfrm>
              <a:off x="11182030" y="141890"/>
              <a:ext cx="788518" cy="814585"/>
            </a:xfrm>
            <a:prstGeom prst="rect">
              <a:avLst/>
            </a:prstGeom>
          </p:spPr>
        </p:pic>
        <p:sp>
          <p:nvSpPr>
            <p:cNvPr id="12" name="WordArt 9"/>
            <p:cNvSpPr>
              <a:spLocks noChangeArrowheads="1" noChangeShapeType="1" noTextEdit="1"/>
            </p:cNvSpPr>
            <p:nvPr/>
          </p:nvSpPr>
          <p:spPr bwMode="auto">
            <a:xfrm rot="2876946">
              <a:off x="9760082" y="895273"/>
              <a:ext cx="2338388" cy="695325"/>
            </a:xfrm>
            <a:prstGeom prst="rect">
              <a:avLst/>
            </a:prstGeom>
            <a:solidFill>
              <a:schemeClr val="accent6">
                <a:lumMod val="40000"/>
                <a:lumOff val="60000"/>
              </a:schemeClr>
            </a:solidFill>
          </p:spPr>
          <p:txBody>
            <a:bodyPr wrap="none" numCol="1" fromWordArt="1">
              <a:prstTxWarp prst="textPlain">
                <a:avLst>
                  <a:gd name="adj" fmla="val 52736"/>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50" i="1" kern="10" dirty="0">
                  <a:ln w="9525">
                    <a:solidFill>
                      <a:srgbClr val="000000"/>
                    </a:solidFill>
                    <a:round/>
                    <a:headEnd/>
                    <a:tailEnd/>
                  </a:ln>
                  <a:solidFill>
                    <a:srgbClr val="FFFFFF"/>
                  </a:solidFill>
                  <a:latin typeface="Comic Sans MS"/>
                </a:rPr>
                <a:t>Smart Links</a:t>
              </a:r>
            </a:p>
          </p:txBody>
        </p:sp>
      </p:grpSp>
      <p:sp>
        <p:nvSpPr>
          <p:cNvPr id="14" name="Rectangle 13"/>
          <p:cNvSpPr/>
          <p:nvPr userDrawn="1"/>
        </p:nvSpPr>
        <p:spPr>
          <a:xfrm>
            <a:off x="417786" y="141890"/>
            <a:ext cx="4572000" cy="1177245"/>
          </a:xfrm>
          <a:prstGeom prst="rect">
            <a:avLst/>
          </a:prstGeom>
          <a:ln>
            <a:solidFill>
              <a:schemeClr val="accent6">
                <a:lumMod val="50000"/>
              </a:schemeClr>
            </a:solidFill>
          </a:ln>
        </p:spPr>
        <p:txBody>
          <a:bodyPr>
            <a:spAutoFit/>
          </a:bodyPr>
          <a:lstStyle/>
          <a:p>
            <a:pPr defTabSz="342900">
              <a:defRPr/>
            </a:pPr>
            <a:r>
              <a:rPr lang="en-US" sz="3000" b="1" dirty="0">
                <a:solidFill>
                  <a:srgbClr val="8BB434"/>
                </a:solidFill>
                <a:latin typeface="Comic Sans MS" pitchFamily="66" charset="0"/>
              </a:rPr>
              <a:t>Confused?</a:t>
            </a:r>
            <a:endParaRPr lang="en-US" sz="2100" b="1" dirty="0">
              <a:solidFill>
                <a:srgbClr val="8BB434"/>
              </a:solidFill>
              <a:latin typeface="Comic Sans MS" pitchFamily="66" charset="0"/>
            </a:endParaRPr>
          </a:p>
          <a:p>
            <a:pPr defTabSz="342900">
              <a:defRPr/>
            </a:pPr>
            <a:r>
              <a:rPr lang="en-US" dirty="0">
                <a:solidFill>
                  <a:prstClr val="black"/>
                </a:solidFill>
                <a:latin typeface="Comic Sans MS" pitchFamily="66" charset="0"/>
              </a:rPr>
              <a:t>   </a:t>
            </a:r>
            <a:r>
              <a:rPr lang="en-US" sz="1350" dirty="0">
                <a:solidFill>
                  <a:prstClr val="black"/>
                </a:solidFill>
                <a:latin typeface="Comic Sans MS" pitchFamily="66" charset="0"/>
              </a:rPr>
              <a:t>Here are links to fun resources that further explain </a:t>
            </a:r>
          </a:p>
          <a:p>
            <a:pPr defTabSz="342900">
              <a:defRPr/>
            </a:pPr>
            <a:r>
              <a:rPr lang="en-US" sz="1350" dirty="0">
                <a:solidFill>
                  <a:prstClr val="black"/>
                </a:solidFill>
                <a:latin typeface="Comic Sans MS" pitchFamily="66" charset="0"/>
              </a:rPr>
              <a:t>    XXXXXXXXX:</a:t>
            </a:r>
          </a:p>
          <a:p>
            <a:pPr defTabSz="342900">
              <a:defRPr/>
            </a:pPr>
            <a:endParaRPr lang="en-US" sz="900" dirty="0">
              <a:solidFill>
                <a:prstClr val="black"/>
              </a:solidFill>
              <a:latin typeface="Comic Sans MS" pitchFamily="66" charset="0"/>
            </a:endParaRPr>
          </a:p>
        </p:txBody>
      </p:sp>
      <p:sp>
        <p:nvSpPr>
          <p:cNvPr id="15" name="TextBox 1"/>
          <p:cNvSpPr txBox="1"/>
          <p:nvPr userDrawn="1"/>
        </p:nvSpPr>
        <p:spPr>
          <a:xfrm>
            <a:off x="6562916" y="6475665"/>
            <a:ext cx="2686050" cy="21358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788" dirty="0">
                <a:solidFill>
                  <a:srgbClr val="C00000"/>
                </a:solidFill>
              </a:rPr>
              <a:t> (You must be in PPT slideshow view to click on links</a:t>
            </a:r>
            <a:r>
              <a:rPr lang="en-US" sz="788" dirty="0">
                <a:solidFill>
                  <a:prstClr val="black"/>
                </a:solidFill>
              </a:rPr>
              <a:t>.)</a:t>
            </a:r>
          </a:p>
        </p:txBody>
      </p:sp>
      <p:sp>
        <p:nvSpPr>
          <p:cNvPr id="17" name="Text Placeholder 16"/>
          <p:cNvSpPr>
            <a:spLocks noGrp="1"/>
          </p:cNvSpPr>
          <p:nvPr>
            <p:ph type="body" sz="quarter" idx="10" hasCustomPrompt="1"/>
          </p:nvPr>
        </p:nvSpPr>
        <p:spPr>
          <a:xfrm>
            <a:off x="417910" y="2501900"/>
            <a:ext cx="2144816" cy="481932"/>
          </a:xfrm>
        </p:spPr>
        <p:txBody>
          <a:bodyPr/>
          <a:lstStyle>
            <a:lvl1pPr marL="0" indent="0">
              <a:buNone/>
              <a:defRPr sz="900" b="0" baseline="0"/>
            </a:lvl1pPr>
          </a:lstStyle>
          <a:p>
            <a:pPr lvl="0"/>
            <a:r>
              <a:rPr lang="en-US" b="1" dirty="0" smtClean="0"/>
              <a:t>Website Title</a:t>
            </a:r>
            <a:endParaRPr lang="en-US" dirty="0"/>
          </a:p>
        </p:txBody>
      </p:sp>
      <p:sp>
        <p:nvSpPr>
          <p:cNvPr id="18" name="Text Placeholder 16"/>
          <p:cNvSpPr>
            <a:spLocks noGrp="1"/>
          </p:cNvSpPr>
          <p:nvPr>
            <p:ph type="body" sz="quarter" idx="11" hasCustomPrompt="1"/>
          </p:nvPr>
        </p:nvSpPr>
        <p:spPr>
          <a:xfrm>
            <a:off x="417787" y="3440364"/>
            <a:ext cx="2144816" cy="481932"/>
          </a:xfrm>
        </p:spPr>
        <p:txBody>
          <a:bodyPr/>
          <a:lstStyle>
            <a:lvl1pPr marL="0" indent="0">
              <a:buNone/>
              <a:defRPr sz="900" b="0" baseline="0"/>
            </a:lvl1pPr>
          </a:lstStyle>
          <a:p>
            <a:pPr lvl="0"/>
            <a:r>
              <a:rPr lang="en-US" b="1" dirty="0" smtClean="0"/>
              <a:t>Website Title</a:t>
            </a:r>
            <a:endParaRPr lang="en-US" dirty="0"/>
          </a:p>
        </p:txBody>
      </p:sp>
      <p:sp>
        <p:nvSpPr>
          <p:cNvPr id="19" name="Text Placeholder 16"/>
          <p:cNvSpPr>
            <a:spLocks noGrp="1"/>
          </p:cNvSpPr>
          <p:nvPr>
            <p:ph type="body" sz="quarter" idx="12" hasCustomPrompt="1"/>
          </p:nvPr>
        </p:nvSpPr>
        <p:spPr>
          <a:xfrm>
            <a:off x="417787" y="4373453"/>
            <a:ext cx="2144816" cy="481932"/>
          </a:xfrm>
        </p:spPr>
        <p:txBody>
          <a:bodyPr/>
          <a:lstStyle>
            <a:lvl1pPr marL="0" indent="0">
              <a:buNone/>
              <a:defRPr sz="900" b="0" baseline="0"/>
            </a:lvl1pPr>
          </a:lstStyle>
          <a:p>
            <a:pPr lvl="0"/>
            <a:r>
              <a:rPr lang="en-US" b="1" dirty="0" smtClean="0"/>
              <a:t>Website Title</a:t>
            </a:r>
            <a:endParaRPr lang="en-US" dirty="0"/>
          </a:p>
        </p:txBody>
      </p:sp>
      <p:sp>
        <p:nvSpPr>
          <p:cNvPr id="20" name="Text Placeholder 16"/>
          <p:cNvSpPr>
            <a:spLocks noGrp="1"/>
          </p:cNvSpPr>
          <p:nvPr>
            <p:ph type="body" sz="quarter" idx="13" hasCustomPrompt="1"/>
          </p:nvPr>
        </p:nvSpPr>
        <p:spPr>
          <a:xfrm>
            <a:off x="417787" y="5306542"/>
            <a:ext cx="2144816" cy="481932"/>
          </a:xfrm>
        </p:spPr>
        <p:txBody>
          <a:bodyPr/>
          <a:lstStyle>
            <a:lvl1pPr marL="0" indent="0">
              <a:buNone/>
              <a:defRPr sz="900" b="0" baseline="0"/>
            </a:lvl1pPr>
          </a:lstStyle>
          <a:p>
            <a:pPr lvl="0"/>
            <a:r>
              <a:rPr lang="en-US" b="1" dirty="0" smtClean="0"/>
              <a:t>Website Title</a:t>
            </a:r>
            <a:endParaRPr lang="en-US" dirty="0"/>
          </a:p>
        </p:txBody>
      </p:sp>
      <p:sp>
        <p:nvSpPr>
          <p:cNvPr id="22" name="Content Placeholder 21"/>
          <p:cNvSpPr>
            <a:spLocks noGrp="1"/>
          </p:cNvSpPr>
          <p:nvPr>
            <p:ph sz="quarter" idx="14" hasCustomPrompt="1"/>
          </p:nvPr>
        </p:nvSpPr>
        <p:spPr>
          <a:xfrm>
            <a:off x="2703910" y="2501900"/>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3" name="Content Placeholder 21"/>
          <p:cNvSpPr>
            <a:spLocks noGrp="1"/>
          </p:cNvSpPr>
          <p:nvPr>
            <p:ph sz="quarter" idx="15" hasCustomPrompt="1"/>
          </p:nvPr>
        </p:nvSpPr>
        <p:spPr>
          <a:xfrm>
            <a:off x="2703909" y="3461583"/>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4" name="Content Placeholder 21"/>
          <p:cNvSpPr>
            <a:spLocks noGrp="1"/>
          </p:cNvSpPr>
          <p:nvPr>
            <p:ph sz="quarter" idx="16" hasCustomPrompt="1"/>
          </p:nvPr>
        </p:nvSpPr>
        <p:spPr>
          <a:xfrm>
            <a:off x="2703909" y="4372785"/>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5" name="Content Placeholder 21"/>
          <p:cNvSpPr>
            <a:spLocks noGrp="1"/>
          </p:cNvSpPr>
          <p:nvPr>
            <p:ph sz="quarter" idx="17" hasCustomPrompt="1"/>
          </p:nvPr>
        </p:nvSpPr>
        <p:spPr>
          <a:xfrm>
            <a:off x="2703908" y="5283987"/>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Tree>
    <p:extLst>
      <p:ext uri="{BB962C8B-B14F-4D97-AF65-F5344CB8AC3E}">
        <p14:creationId xmlns:p14="http://schemas.microsoft.com/office/powerpoint/2010/main" val="169300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187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967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72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06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41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11"/>
          </p:nvPr>
        </p:nvSpPr>
        <p:spPr/>
        <p:txBody>
          <a:bodyPr/>
          <a:lstStyle/>
          <a:p>
            <a:endParaRPr lang="en-US">
              <a:solidFill>
                <a:srgbClr val="92D050"/>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968912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374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681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314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53338" y="1325218"/>
            <a:ext cx="8090662" cy="3935894"/>
          </a:xfrm>
          <a:prstGeom prst="rect">
            <a:avLst/>
          </a:prstGeom>
        </p:spPr>
      </p:pic>
      <p:pic>
        <p:nvPicPr>
          <p:cNvPr id="8" name="Picture 7"/>
          <p:cNvPicPr>
            <a:picLocks noChangeAspect="1"/>
          </p:cNvPicPr>
          <p:nvPr userDrawn="1"/>
        </p:nvPicPr>
        <p:blipFill>
          <a:blip r:embed="rId3"/>
          <a:stretch>
            <a:fillRect/>
          </a:stretch>
        </p:blipFill>
        <p:spPr>
          <a:xfrm>
            <a:off x="0" y="0"/>
            <a:ext cx="2106677" cy="6858000"/>
          </a:xfrm>
          <a:prstGeom prst="rect">
            <a:avLst/>
          </a:prstGeom>
        </p:spPr>
      </p:pic>
    </p:spTree>
    <p:extLst>
      <p:ext uri="{BB962C8B-B14F-4D97-AF65-F5344CB8AC3E}">
        <p14:creationId xmlns:p14="http://schemas.microsoft.com/office/powerpoint/2010/main" val="37296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2106677" cy="6858000"/>
          </a:xfrm>
          <a:prstGeom prst="rect">
            <a:avLst/>
          </a:prstGeom>
        </p:spPr>
      </p:pic>
      <p:sp>
        <p:nvSpPr>
          <p:cNvPr id="8" name="Title 1"/>
          <p:cNvSpPr>
            <a:spLocks noGrp="1"/>
          </p:cNvSpPr>
          <p:nvPr>
            <p:ph type="title"/>
          </p:nvPr>
        </p:nvSpPr>
        <p:spPr>
          <a:xfrm>
            <a:off x="1257300" y="2103437"/>
            <a:ext cx="7886700" cy="1325563"/>
          </a:xfrm>
        </p:spPr>
        <p:txBody>
          <a:bodyPr/>
          <a:lstStyle/>
          <a:p>
            <a:r>
              <a:rPr lang="en-US" dirty="0" smtClean="0"/>
              <a:t>Click to edit Master title style</a:t>
            </a:r>
            <a:endParaRPr lang="en-US" dirty="0"/>
          </a:p>
        </p:txBody>
      </p:sp>
      <p:sp>
        <p:nvSpPr>
          <p:cNvPr id="9" name="Title 1"/>
          <p:cNvSpPr txBox="1">
            <a:spLocks/>
          </p:cNvSpPr>
          <p:nvPr userDrawn="1"/>
        </p:nvSpPr>
        <p:spPr>
          <a:xfrm>
            <a:off x="2609850" y="3905250"/>
            <a:ext cx="6210300" cy="468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sz="2800" dirty="0">
              <a:solidFill>
                <a:prstClr val="black"/>
              </a:solidFill>
            </a:endParaRPr>
          </a:p>
        </p:txBody>
      </p:sp>
    </p:spTree>
    <p:extLst>
      <p:ext uri="{BB962C8B-B14F-4D97-AF65-F5344CB8AC3E}">
        <p14:creationId xmlns:p14="http://schemas.microsoft.com/office/powerpoint/2010/main" val="314745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746903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
        <p:nvSpPr>
          <p:cNvPr id="2" name="TextBox 1"/>
          <p:cNvSpPr txBox="1"/>
          <p:nvPr userDrawn="1"/>
        </p:nvSpPr>
        <p:spPr>
          <a:xfrm>
            <a:off x="4584700" y="1562100"/>
            <a:ext cx="4229100" cy="307777"/>
          </a:xfrm>
          <a:prstGeom prst="rect">
            <a:avLst/>
          </a:prstGeom>
          <a:noFill/>
        </p:spPr>
        <p:txBody>
          <a:bodyPr wrap="square" rtlCol="0">
            <a:spAutoFit/>
          </a:bodyPr>
          <a:lstStyle/>
          <a:p>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Text here</a:t>
            </a:r>
          </a:p>
        </p:txBody>
      </p:sp>
    </p:spTree>
    <p:extLst>
      <p:ext uri="{BB962C8B-B14F-4D97-AF65-F5344CB8AC3E}">
        <p14:creationId xmlns:p14="http://schemas.microsoft.com/office/powerpoint/2010/main" val="2110328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9144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8" name="Rectangle 7"/>
          <p:cNvSpPr/>
          <p:nvPr userDrawn="1"/>
        </p:nvSpPr>
        <p:spPr>
          <a:xfrm>
            <a:off x="98259" y="6480175"/>
            <a:ext cx="5518483" cy="246221"/>
          </a:xfrm>
          <a:prstGeom prst="rect">
            <a:avLst/>
          </a:prstGeom>
        </p:spPr>
        <p:txBody>
          <a:bodyPr wrap="square">
            <a:spAutoFit/>
          </a:bodyPr>
          <a:lstStyle/>
          <a:p>
            <a:pPr>
              <a:spcBef>
                <a:spcPct val="50000"/>
              </a:spcBef>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11"/>
          <p:cNvSpPr>
            <a:spLocks noGrp="1"/>
          </p:cNvSpPr>
          <p:nvPr>
            <p:ph sz="quarter" idx="11" hasCustomPrompt="1"/>
          </p:nvPr>
        </p:nvSpPr>
        <p:spPr>
          <a:xfrm>
            <a:off x="5619750" y="6470808"/>
            <a:ext cx="33528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Image Credits</a:t>
            </a:r>
            <a:endParaRPr lang="en-US" dirty="0"/>
          </a:p>
        </p:txBody>
      </p:sp>
    </p:spTree>
    <p:extLst>
      <p:ext uri="{BB962C8B-B14F-4D97-AF65-F5344CB8AC3E}">
        <p14:creationId xmlns:p14="http://schemas.microsoft.com/office/powerpoint/2010/main" val="1675680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8" name="Rectangle 7"/>
          <p:cNvSpPr/>
          <p:nvPr userDrawn="1"/>
        </p:nvSpPr>
        <p:spPr>
          <a:xfrm>
            <a:off x="216570" y="6384926"/>
            <a:ext cx="4138862" cy="207749"/>
          </a:xfrm>
          <a:prstGeom prst="rect">
            <a:avLst/>
          </a:prstGeom>
        </p:spPr>
        <p:txBody>
          <a:bodyPr wrap="square">
            <a:spAutoFit/>
          </a:bodyPr>
          <a:lstStyle/>
          <a:p>
            <a:pPr>
              <a:spcBef>
                <a:spcPct val="50000"/>
              </a:spcBef>
            </a:pP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rPr>
              <a:t>From the  Virtual Anatomy and Physiology Classroom on </a:t>
            </a:r>
            <a:r>
              <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2"/>
              </a:rPr>
              <a:t>ScienceProfOnline.com</a:t>
            </a:r>
            <a:endParaRPr lang="en-US" sz="75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7116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0" name="Group 9"/>
          <p:cNvGrpSpPr/>
          <p:nvPr userDrawn="1"/>
        </p:nvGrpSpPr>
        <p:grpSpPr>
          <a:xfrm>
            <a:off x="7936210" y="73742"/>
            <a:ext cx="1041701" cy="2338388"/>
            <a:chOff x="10581613" y="73742"/>
            <a:chExt cx="1388935" cy="2338388"/>
          </a:xfrm>
        </p:grpSpPr>
        <p:pic>
          <p:nvPicPr>
            <p:cNvPr id="11" name="Picture 10"/>
            <p:cNvPicPr>
              <a:picLocks noChangeAspect="1"/>
            </p:cNvPicPr>
            <p:nvPr/>
          </p:nvPicPr>
          <p:blipFill>
            <a:blip r:embed="rId2"/>
            <a:stretch>
              <a:fillRect/>
            </a:stretch>
          </p:blipFill>
          <p:spPr>
            <a:xfrm>
              <a:off x="11182030" y="141890"/>
              <a:ext cx="788518" cy="814585"/>
            </a:xfrm>
            <a:prstGeom prst="rect">
              <a:avLst/>
            </a:prstGeom>
          </p:spPr>
        </p:pic>
        <p:sp>
          <p:nvSpPr>
            <p:cNvPr id="12" name="WordArt 9"/>
            <p:cNvSpPr>
              <a:spLocks noChangeArrowheads="1" noChangeShapeType="1" noTextEdit="1"/>
            </p:cNvSpPr>
            <p:nvPr/>
          </p:nvSpPr>
          <p:spPr bwMode="auto">
            <a:xfrm rot="2876946">
              <a:off x="9760082" y="895273"/>
              <a:ext cx="2338388" cy="695325"/>
            </a:xfrm>
            <a:prstGeom prst="rect">
              <a:avLst/>
            </a:prstGeom>
            <a:solidFill>
              <a:schemeClr val="accent6">
                <a:lumMod val="40000"/>
                <a:lumOff val="60000"/>
              </a:schemeClr>
            </a:solidFill>
          </p:spPr>
          <p:txBody>
            <a:bodyPr wrap="none" numCol="1" fromWordArt="1">
              <a:prstTxWarp prst="textPlain">
                <a:avLst>
                  <a:gd name="adj" fmla="val 52736"/>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50" i="1" kern="10" dirty="0">
                  <a:ln w="9525">
                    <a:solidFill>
                      <a:srgbClr val="000000"/>
                    </a:solidFill>
                    <a:round/>
                    <a:headEnd/>
                    <a:tailEnd/>
                  </a:ln>
                  <a:solidFill>
                    <a:srgbClr val="FFFFFF"/>
                  </a:solidFill>
                  <a:latin typeface="Comic Sans MS"/>
                </a:rPr>
                <a:t>Smart Links</a:t>
              </a:r>
            </a:p>
          </p:txBody>
        </p:sp>
      </p:grpSp>
      <p:sp>
        <p:nvSpPr>
          <p:cNvPr id="14" name="Rectangle 13"/>
          <p:cNvSpPr/>
          <p:nvPr userDrawn="1"/>
        </p:nvSpPr>
        <p:spPr>
          <a:xfrm>
            <a:off x="417786" y="141890"/>
            <a:ext cx="4572000" cy="1177245"/>
          </a:xfrm>
          <a:prstGeom prst="rect">
            <a:avLst/>
          </a:prstGeom>
          <a:ln>
            <a:solidFill>
              <a:schemeClr val="accent6">
                <a:lumMod val="50000"/>
              </a:schemeClr>
            </a:solidFill>
          </a:ln>
        </p:spPr>
        <p:txBody>
          <a:bodyPr>
            <a:spAutoFit/>
          </a:bodyPr>
          <a:lstStyle/>
          <a:p>
            <a:pPr defTabSz="342900">
              <a:defRPr/>
            </a:pPr>
            <a:r>
              <a:rPr lang="en-US" sz="3000" b="1" dirty="0">
                <a:solidFill>
                  <a:srgbClr val="8BB434"/>
                </a:solidFill>
                <a:latin typeface="Comic Sans MS" pitchFamily="66" charset="0"/>
              </a:rPr>
              <a:t>Confused?</a:t>
            </a:r>
            <a:endParaRPr lang="en-US" sz="2100" b="1" dirty="0">
              <a:solidFill>
                <a:srgbClr val="8BB434"/>
              </a:solidFill>
              <a:latin typeface="Comic Sans MS" pitchFamily="66" charset="0"/>
            </a:endParaRPr>
          </a:p>
          <a:p>
            <a:pPr defTabSz="342900">
              <a:defRPr/>
            </a:pPr>
            <a:r>
              <a:rPr lang="en-US" dirty="0">
                <a:solidFill>
                  <a:prstClr val="black"/>
                </a:solidFill>
                <a:latin typeface="Comic Sans MS" pitchFamily="66" charset="0"/>
              </a:rPr>
              <a:t>   </a:t>
            </a:r>
            <a:r>
              <a:rPr lang="en-US" sz="1350" dirty="0">
                <a:solidFill>
                  <a:prstClr val="black"/>
                </a:solidFill>
                <a:latin typeface="Comic Sans MS" pitchFamily="66" charset="0"/>
              </a:rPr>
              <a:t>Here are links to fun resources that further explain </a:t>
            </a:r>
          </a:p>
          <a:p>
            <a:pPr defTabSz="342900">
              <a:defRPr/>
            </a:pPr>
            <a:r>
              <a:rPr lang="en-US" sz="1350" dirty="0">
                <a:solidFill>
                  <a:prstClr val="black"/>
                </a:solidFill>
                <a:latin typeface="Comic Sans MS" pitchFamily="66" charset="0"/>
              </a:rPr>
              <a:t>    XXXXXXXXX:</a:t>
            </a:r>
          </a:p>
          <a:p>
            <a:pPr defTabSz="342900">
              <a:defRPr/>
            </a:pPr>
            <a:endParaRPr lang="en-US" sz="900" dirty="0">
              <a:solidFill>
                <a:prstClr val="black"/>
              </a:solidFill>
              <a:latin typeface="Comic Sans MS" pitchFamily="66" charset="0"/>
            </a:endParaRPr>
          </a:p>
        </p:txBody>
      </p:sp>
      <p:sp>
        <p:nvSpPr>
          <p:cNvPr id="15" name="TextBox 1"/>
          <p:cNvSpPr txBox="1"/>
          <p:nvPr userDrawn="1"/>
        </p:nvSpPr>
        <p:spPr>
          <a:xfrm>
            <a:off x="6562916" y="6475665"/>
            <a:ext cx="2686050" cy="213585"/>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788" dirty="0">
                <a:solidFill>
                  <a:srgbClr val="C00000"/>
                </a:solidFill>
              </a:rPr>
              <a:t> (You must be in PPT slideshow view to click on links</a:t>
            </a:r>
            <a:r>
              <a:rPr lang="en-US" sz="788" dirty="0">
                <a:solidFill>
                  <a:prstClr val="black"/>
                </a:solidFill>
              </a:rPr>
              <a:t>.)</a:t>
            </a:r>
          </a:p>
        </p:txBody>
      </p:sp>
      <p:sp>
        <p:nvSpPr>
          <p:cNvPr id="17" name="Text Placeholder 16"/>
          <p:cNvSpPr>
            <a:spLocks noGrp="1"/>
          </p:cNvSpPr>
          <p:nvPr>
            <p:ph type="body" sz="quarter" idx="10" hasCustomPrompt="1"/>
          </p:nvPr>
        </p:nvSpPr>
        <p:spPr>
          <a:xfrm>
            <a:off x="417910" y="2501900"/>
            <a:ext cx="2144816" cy="481932"/>
          </a:xfrm>
        </p:spPr>
        <p:txBody>
          <a:bodyPr/>
          <a:lstStyle>
            <a:lvl1pPr marL="0" indent="0">
              <a:buNone/>
              <a:defRPr sz="900" b="0" baseline="0"/>
            </a:lvl1pPr>
          </a:lstStyle>
          <a:p>
            <a:pPr lvl="0"/>
            <a:r>
              <a:rPr lang="en-US" b="1" dirty="0" smtClean="0"/>
              <a:t>Website Title</a:t>
            </a:r>
            <a:endParaRPr lang="en-US" dirty="0"/>
          </a:p>
        </p:txBody>
      </p:sp>
      <p:sp>
        <p:nvSpPr>
          <p:cNvPr id="18" name="Text Placeholder 16"/>
          <p:cNvSpPr>
            <a:spLocks noGrp="1"/>
          </p:cNvSpPr>
          <p:nvPr>
            <p:ph type="body" sz="quarter" idx="11" hasCustomPrompt="1"/>
          </p:nvPr>
        </p:nvSpPr>
        <p:spPr>
          <a:xfrm>
            <a:off x="417787" y="3440364"/>
            <a:ext cx="2144816" cy="481932"/>
          </a:xfrm>
        </p:spPr>
        <p:txBody>
          <a:bodyPr/>
          <a:lstStyle>
            <a:lvl1pPr marL="0" indent="0">
              <a:buNone/>
              <a:defRPr sz="900" b="0" baseline="0"/>
            </a:lvl1pPr>
          </a:lstStyle>
          <a:p>
            <a:pPr lvl="0"/>
            <a:r>
              <a:rPr lang="en-US" b="1" dirty="0" smtClean="0"/>
              <a:t>Website Title</a:t>
            </a:r>
            <a:endParaRPr lang="en-US" dirty="0"/>
          </a:p>
        </p:txBody>
      </p:sp>
      <p:sp>
        <p:nvSpPr>
          <p:cNvPr id="19" name="Text Placeholder 16"/>
          <p:cNvSpPr>
            <a:spLocks noGrp="1"/>
          </p:cNvSpPr>
          <p:nvPr>
            <p:ph type="body" sz="quarter" idx="12" hasCustomPrompt="1"/>
          </p:nvPr>
        </p:nvSpPr>
        <p:spPr>
          <a:xfrm>
            <a:off x="417787" y="4373453"/>
            <a:ext cx="2144816" cy="481932"/>
          </a:xfrm>
        </p:spPr>
        <p:txBody>
          <a:bodyPr/>
          <a:lstStyle>
            <a:lvl1pPr marL="0" indent="0">
              <a:buNone/>
              <a:defRPr sz="900" b="0" baseline="0"/>
            </a:lvl1pPr>
          </a:lstStyle>
          <a:p>
            <a:pPr lvl="0"/>
            <a:r>
              <a:rPr lang="en-US" b="1" dirty="0" smtClean="0"/>
              <a:t>Website Title</a:t>
            </a:r>
            <a:endParaRPr lang="en-US" dirty="0"/>
          </a:p>
        </p:txBody>
      </p:sp>
      <p:sp>
        <p:nvSpPr>
          <p:cNvPr id="20" name="Text Placeholder 16"/>
          <p:cNvSpPr>
            <a:spLocks noGrp="1"/>
          </p:cNvSpPr>
          <p:nvPr>
            <p:ph type="body" sz="quarter" idx="13" hasCustomPrompt="1"/>
          </p:nvPr>
        </p:nvSpPr>
        <p:spPr>
          <a:xfrm>
            <a:off x="417787" y="5306542"/>
            <a:ext cx="2144816" cy="481932"/>
          </a:xfrm>
        </p:spPr>
        <p:txBody>
          <a:bodyPr/>
          <a:lstStyle>
            <a:lvl1pPr marL="0" indent="0">
              <a:buNone/>
              <a:defRPr sz="900" b="0" baseline="0"/>
            </a:lvl1pPr>
          </a:lstStyle>
          <a:p>
            <a:pPr lvl="0"/>
            <a:r>
              <a:rPr lang="en-US" b="1" dirty="0" smtClean="0"/>
              <a:t>Website Title</a:t>
            </a:r>
            <a:endParaRPr lang="en-US" dirty="0"/>
          </a:p>
        </p:txBody>
      </p:sp>
      <p:sp>
        <p:nvSpPr>
          <p:cNvPr id="22" name="Content Placeholder 21"/>
          <p:cNvSpPr>
            <a:spLocks noGrp="1"/>
          </p:cNvSpPr>
          <p:nvPr>
            <p:ph sz="quarter" idx="14" hasCustomPrompt="1"/>
          </p:nvPr>
        </p:nvSpPr>
        <p:spPr>
          <a:xfrm>
            <a:off x="2703910" y="2501900"/>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3" name="Content Placeholder 21"/>
          <p:cNvSpPr>
            <a:spLocks noGrp="1"/>
          </p:cNvSpPr>
          <p:nvPr>
            <p:ph sz="quarter" idx="15" hasCustomPrompt="1"/>
          </p:nvPr>
        </p:nvSpPr>
        <p:spPr>
          <a:xfrm>
            <a:off x="2703909" y="3461583"/>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4" name="Content Placeholder 21"/>
          <p:cNvSpPr>
            <a:spLocks noGrp="1"/>
          </p:cNvSpPr>
          <p:nvPr>
            <p:ph sz="quarter" idx="16" hasCustomPrompt="1"/>
          </p:nvPr>
        </p:nvSpPr>
        <p:spPr>
          <a:xfrm>
            <a:off x="2703909" y="4372785"/>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
        <p:nvSpPr>
          <p:cNvPr id="25" name="Content Placeholder 21"/>
          <p:cNvSpPr>
            <a:spLocks noGrp="1"/>
          </p:cNvSpPr>
          <p:nvPr>
            <p:ph sz="quarter" idx="17" hasCustomPrompt="1"/>
          </p:nvPr>
        </p:nvSpPr>
        <p:spPr>
          <a:xfrm>
            <a:off x="2703908" y="5283987"/>
            <a:ext cx="6274594" cy="482600"/>
          </a:xfrm>
        </p:spPr>
        <p:txBody>
          <a:bodyPr>
            <a:normAutofit/>
          </a:bodyPr>
          <a:lstStyle>
            <a:lvl1pPr marL="0" indent="0">
              <a:buNone/>
              <a:defRPr sz="900" baseline="0"/>
            </a:lvl1pPr>
          </a:lstStyle>
          <a:p>
            <a:pPr lvl="0"/>
            <a:r>
              <a:rPr lang="en-US" sz="900" dirty="0" smtClean="0"/>
              <a:t>Website hyperlink</a:t>
            </a:r>
            <a:endParaRPr lang="en-US" dirty="0"/>
          </a:p>
        </p:txBody>
      </p:sp>
    </p:spTree>
    <p:extLst>
      <p:ext uri="{BB962C8B-B14F-4D97-AF65-F5344CB8AC3E}">
        <p14:creationId xmlns:p14="http://schemas.microsoft.com/office/powerpoint/2010/main" val="274457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133878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90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023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26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310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51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079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819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125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tint val="75000"/>
                  </a:schemeClr>
                </a:solidFill>
              </a:defRPr>
            </a:lvl1pPr>
          </a:lstStyle>
          <a:p>
            <a:pPr>
              <a:defRPr/>
            </a:pPr>
            <a:fld id="{621820A6-3BE4-4943-9EBF-6E50F2C4D4E6}" type="datetimeFigureOut">
              <a:rPr lang="en-US"/>
              <a:pPr>
                <a:defRPr/>
              </a:pPr>
              <a:t>12/7/15</a:t>
            </a:fld>
            <a:endParaRPr lang="en-US"/>
          </a:p>
        </p:txBody>
      </p:sp>
      <p:sp>
        <p:nvSpPr>
          <p:cNvPr id="5"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tint val="75000"/>
                  </a:schemeClr>
                </a:solidFill>
              </a:defRPr>
            </a:lvl1pPr>
          </a:lstStyle>
          <a:p>
            <a:pPr>
              <a:defRPr/>
            </a:pPr>
            <a:fld id="{296ACC88-3AA2-7843-BC13-FB78DD4E73E9}" type="slidenum">
              <a:rPr lang="en-US"/>
              <a:pPr>
                <a:defRPr/>
              </a:pPr>
              <a:t>‹#›</a:t>
            </a:fld>
            <a:endParaRPr lang="en-US"/>
          </a:p>
        </p:txBody>
      </p:sp>
    </p:spTree>
    <p:extLst>
      <p:ext uri="{BB962C8B-B14F-4D97-AF65-F5344CB8AC3E}">
        <p14:creationId xmlns:p14="http://schemas.microsoft.com/office/powerpoint/2010/main" val="3876883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844" y="1600868"/>
            <a:ext cx="4045916"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813" y="1600868"/>
            <a:ext cx="4047345" cy="45253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23E706-4B02-4E40-BD3A-38E7D95796D8}" type="slidenum">
              <a:rPr lang="en-US"/>
              <a:pPr/>
              <a:t>‹#›</a:t>
            </a:fld>
            <a:endParaRPr lang="en-US"/>
          </a:p>
        </p:txBody>
      </p:sp>
    </p:spTree>
    <p:extLst>
      <p:ext uri="{BB962C8B-B14F-4D97-AF65-F5344CB8AC3E}">
        <p14:creationId xmlns:p14="http://schemas.microsoft.com/office/powerpoint/2010/main" val="28172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8" name="Footer Placeholder 7"/>
          <p:cNvSpPr>
            <a:spLocks noGrp="1"/>
          </p:cNvSpPr>
          <p:nvPr>
            <p:ph type="ftr" sz="quarter" idx="11"/>
          </p:nvPr>
        </p:nvSpPr>
        <p:spPr/>
        <p:txBody>
          <a:bodyPr/>
          <a:lstStyle/>
          <a:p>
            <a:endParaRPr lang="en-US">
              <a:solidFill>
                <a:srgbClr val="92D050"/>
              </a:solidFill>
            </a:endParaRPr>
          </a:p>
        </p:txBody>
      </p:sp>
      <p:sp>
        <p:nvSpPr>
          <p:cNvPr id="9" name="Slide Number Placeholder 8"/>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910694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265" y="2129725"/>
            <a:ext cx="7773471" cy="147079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958" y="3886391"/>
            <a:ext cx="6400085" cy="1752378"/>
          </a:xfrm>
        </p:spPr>
        <p:txBody>
          <a:bodyPr/>
          <a:lstStyle>
            <a:lvl1pPr marL="0" indent="0" algn="ctr">
              <a:buNone/>
              <a:defRPr/>
            </a:lvl1pPr>
            <a:lvl2pPr marL="411343" indent="0" algn="ctr">
              <a:buNone/>
              <a:defRPr/>
            </a:lvl2pPr>
            <a:lvl3pPr marL="822686" indent="0" algn="ctr">
              <a:buNone/>
              <a:defRPr/>
            </a:lvl3pPr>
            <a:lvl4pPr marL="1234029" indent="0" algn="ctr">
              <a:buNone/>
              <a:defRPr/>
            </a:lvl4pPr>
            <a:lvl5pPr marL="1645371" indent="0" algn="ctr">
              <a:buNone/>
              <a:defRPr/>
            </a:lvl5pPr>
            <a:lvl6pPr marL="2056714" indent="0" algn="ctr">
              <a:buNone/>
              <a:defRPr/>
            </a:lvl6pPr>
            <a:lvl7pPr marL="2468057" indent="0" algn="ctr">
              <a:buNone/>
              <a:defRPr/>
            </a:lvl7pPr>
            <a:lvl8pPr marL="2879400" indent="0" algn="ctr">
              <a:buNone/>
              <a:defRPr/>
            </a:lvl8pPr>
            <a:lvl9pPr marL="329074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89AB8D-0FB7-534B-9EC6-5AC364E06A27}" type="slidenum">
              <a:rPr lang="en-US"/>
              <a:pPr/>
              <a:t>‹#›</a:t>
            </a:fld>
            <a:endParaRPr lang="en-US"/>
          </a:p>
        </p:txBody>
      </p:sp>
    </p:spTree>
    <p:extLst>
      <p:ext uri="{BB962C8B-B14F-4D97-AF65-F5344CB8AC3E}">
        <p14:creationId xmlns:p14="http://schemas.microsoft.com/office/powerpoint/2010/main" val="123307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4" name="Footer Placeholder 3"/>
          <p:cNvSpPr>
            <a:spLocks noGrp="1"/>
          </p:cNvSpPr>
          <p:nvPr>
            <p:ph type="ftr" sz="quarter" idx="11"/>
          </p:nvPr>
        </p:nvSpPr>
        <p:spPr/>
        <p:txBody>
          <a:bodyPr/>
          <a:lstStyle/>
          <a:p>
            <a:endParaRPr lang="en-US">
              <a:solidFill>
                <a:srgbClr val="92D050"/>
              </a:solidFill>
            </a:endParaRPr>
          </a:p>
        </p:txBody>
      </p:sp>
      <p:sp>
        <p:nvSpPr>
          <p:cNvPr id="5" name="Slide Number Placeholder 4"/>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1615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3" name="Footer Placeholder 2"/>
          <p:cNvSpPr>
            <a:spLocks noGrp="1"/>
          </p:cNvSpPr>
          <p:nvPr>
            <p:ph type="ftr" sz="quarter" idx="11"/>
          </p:nvPr>
        </p:nvSpPr>
        <p:spPr/>
        <p:txBody>
          <a:bodyPr/>
          <a:lstStyle/>
          <a:p>
            <a:endParaRPr lang="en-US">
              <a:solidFill>
                <a:srgbClr val="92D050"/>
              </a:solidFill>
            </a:endParaRPr>
          </a:p>
        </p:txBody>
      </p:sp>
      <p:sp>
        <p:nvSpPr>
          <p:cNvPr id="4" name="Slide Number Placeholder 3"/>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108780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212522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55FBF-8421-4CB6-8810-276FCF35DBE9}" type="datetimeFigureOut">
              <a:rPr lang="en-US" smtClean="0">
                <a:solidFill>
                  <a:srgbClr val="92D050"/>
                </a:solidFill>
              </a:rPr>
              <a:pPr/>
              <a:t>12/7/15</a:t>
            </a:fld>
            <a:endParaRPr lang="en-US">
              <a:solidFill>
                <a:srgbClr val="92D050"/>
              </a:solidFill>
            </a:endParaRPr>
          </a:p>
        </p:txBody>
      </p:sp>
      <p:sp>
        <p:nvSpPr>
          <p:cNvPr id="6" name="Footer Placeholder 5"/>
          <p:cNvSpPr>
            <a:spLocks noGrp="1"/>
          </p:cNvSpPr>
          <p:nvPr>
            <p:ph type="ftr" sz="quarter" idx="11"/>
          </p:nvPr>
        </p:nvSpPr>
        <p:spPr/>
        <p:txBody>
          <a:bodyPr/>
          <a:lstStyle/>
          <a:p>
            <a:endParaRPr lang="en-US">
              <a:solidFill>
                <a:srgbClr val="92D050"/>
              </a:solidFill>
            </a:endParaRPr>
          </a:p>
        </p:txBody>
      </p:sp>
      <p:sp>
        <p:nvSpPr>
          <p:cNvPr id="7" name="Slide Number Placeholder 6"/>
          <p:cNvSpPr>
            <a:spLocks noGrp="1"/>
          </p:cNvSpPr>
          <p:nvPr>
            <p:ph type="sldNum" sz="quarter" idx="12"/>
          </p:nvPr>
        </p:nvSpPr>
        <p:spPr/>
        <p:txBody>
          <a:body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428080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slideLayout" Target="../slideLayouts/slideLayout49.xml"/><Relationship Id="rId18" Type="http://schemas.openxmlformats.org/officeDocument/2006/relationships/slideLayout" Target="../slideLayouts/slideLayout50.xml"/><Relationship Id="rId19"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955FBF-8421-4CB6-8810-276FCF35DBE9}" type="datetimeFigureOut">
              <a:rPr lang="en-US" smtClean="0">
                <a:solidFill>
                  <a:srgbClr val="92D050"/>
                </a:solidFill>
              </a:rPr>
              <a:pPr/>
              <a:t>12/7/15</a:t>
            </a:fld>
            <a:endParaRPr lang="en-US">
              <a:solidFill>
                <a:srgbClr val="92D050"/>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srgbClr val="92D050"/>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A6EF77-4BA7-438C-B466-5F4EC3154653}" type="slidenum">
              <a:rPr lang="en-US" smtClean="0">
                <a:solidFill>
                  <a:srgbClr val="92D050"/>
                </a:solidFill>
              </a:rPr>
              <a:pPr/>
              <a:t>‹#›</a:t>
            </a:fld>
            <a:endParaRPr lang="en-US">
              <a:solidFill>
                <a:srgbClr val="92D050"/>
              </a:solidFill>
            </a:endParaRPr>
          </a:p>
        </p:txBody>
      </p:sp>
    </p:spTree>
    <p:extLst>
      <p:ext uri="{BB962C8B-B14F-4D97-AF65-F5344CB8AC3E}">
        <p14:creationId xmlns:p14="http://schemas.microsoft.com/office/powerpoint/2010/main" val="3991815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9790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B1E60-4B9F-473C-8E2F-F033B1D2BDAD}" type="datetimeFigureOut">
              <a:rPr lang="en-US" smtClean="0">
                <a:solidFill>
                  <a:prstClr val="black">
                    <a:tint val="75000"/>
                  </a:prstClr>
                </a:solidFill>
              </a:rPr>
              <a:pPr/>
              <a:t>12/7/15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C10B-8B49-4C5A-85EB-6DB1274213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251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Human_skull_side_simplified_(bones).svg" TargetMode="Externa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Human_skull_side_bones_numbered.svg" TargetMode="Externa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3.png"/><Relationship Id="rId3" Type="http://schemas.openxmlformats.org/officeDocument/2006/relationships/hyperlink" Target="http://commons.wikimedia.org/wiki/File:Blausen_0330_EarAnatomy_MiddleEar.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4.jpg"/><Relationship Id="rId3" Type="http://schemas.openxmlformats.org/officeDocument/2006/relationships/hyperlink" Target="http://commons.wikimedia.org/wiki/File:Illu_vertebral_column.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hyperlink" Target="http://commons.wikimedia.org/wiki/File:Costillas.png" TargetMode="External"/><Relationship Id="rId1" Type="http://schemas.openxmlformats.org/officeDocument/2006/relationships/slideLayout" Target="../slideLayouts/slideLayout35.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9.png"/><Relationship Id="rId3" Type="http://schemas.openxmlformats.org/officeDocument/2006/relationships/hyperlink" Target="http://commons.wikimedia.org/wiki/File:Appendicular_Skeleton.pn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ectoral_girdle%23mediaviewer/File:Pectoral_girdle_front_diagram.svg" TargetMode="External"/><Relationship Id="rId4" Type="http://schemas.openxmlformats.org/officeDocument/2006/relationships/image" Target="../media/image31.jpg"/><Relationship Id="rId1" Type="http://schemas.openxmlformats.org/officeDocument/2006/relationships/slideLayout" Target="../slideLayouts/slideLayout35.xml"/><Relationship Id="rId2"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ommons.wikimedia.org/wiki/File:Illu_upper_extremity.jpg" TargetMode="External"/><Relationship Id="rId3"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hyperlink" Target="http://theprogressivearth.wikia.com/wiki/File:Skeletal_System.gif" TargetMode="External"/><Relationship Id="rId4" Type="http://schemas.openxmlformats.org/officeDocument/2006/relationships/hyperlink" Target="http://commons.wikimedia.org/wiki/File:619_Red_and_Yellow_Bone_Marrow.jpg" TargetMode="External"/><Relationship Id="rId5" Type="http://schemas.openxmlformats.org/officeDocument/2006/relationships/image" Target="../media/image6.gif"/><Relationship Id="rId1" Type="http://schemas.openxmlformats.org/officeDocument/2006/relationships/slideLayout" Target="../slideLayouts/slideLayout6.xml"/><Relationship Id="rId2" Type="http://schemas.openxmlformats.org/officeDocument/2006/relationships/hyperlink" Target="http://www.scienceprofonlin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g"/><Relationship Id="rId5" Type="http://schemas.openxmlformats.org/officeDocument/2006/relationships/hyperlink" Target="http://en.wikipedia.org/wiki/Human_pelvis%23mediaviewer/File:Pelvis_RG_MR_CT3d_front_01.jpg" TargetMode="External"/><Relationship Id="rId6" Type="http://schemas.openxmlformats.org/officeDocument/2006/relationships/hyperlink" Target="http://en.wikipedia.org/wiki/Foot%23mediaviewer/File:Blausen_0411_FootAnatomy.png" TargetMode="External"/><Relationship Id="rId1" Type="http://schemas.openxmlformats.org/officeDocument/2006/relationships/slideLayout" Target="../slideLayouts/slideLayout35.xml"/><Relationship Id="rId2"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6.png"/><Relationship Id="rId3" Type="http://schemas.openxmlformats.org/officeDocument/2006/relationships/hyperlink" Target="http://commons.wikimedia.org/wiki/File:Human_skeleton_front_arrows_no_labels.sv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bc.co.uk/science/humanbody/body/factfiles/organs_anatomy.shtml" TargetMode="External"/><Relationship Id="rId4" Type="http://schemas.openxmlformats.org/officeDocument/2006/relationships/hyperlink" Target="http://www.innerbody.com/" TargetMode="External"/><Relationship Id="rId5" Type="http://schemas.openxmlformats.org/officeDocument/2006/relationships/hyperlink" Target="http://video.nationalgeographic.com/video/101-videos/human-body-sci"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image" Target="../media/image37.wmf"/><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commons.wikimedia.org/wiki/File:Planes_of_Body.jpg" TargetMode="External"/><Relationship Id="rId5" Type="http://schemas.openxmlformats.org/officeDocument/2006/relationships/hyperlink" Target="http://en.wikipedia.org/wiki/Anatomical_terminology%23mediaviewer/File:Directional_Terms.jpg" TargetMode="External"/><Relationship Id="rId1" Type="http://schemas.openxmlformats.org/officeDocument/2006/relationships/slideLayout" Target="../slideLayouts/slideLayout20.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commons.wikimedia.org/wiki/File:Body_cavities.jpg" TargetMode="External"/><Relationship Id="rId5" Type="http://schemas.openxmlformats.org/officeDocument/2006/relationships/hyperlink" Target="http://en.wikipedia.org/wiki/Body_cavity%23mediaviewer/File:Scheme_body_cavities-en.svg" TargetMode="External"/><Relationship Id="rId1" Type="http://schemas.openxmlformats.org/officeDocument/2006/relationships/slideLayout" Target="../slideLayouts/slideLayout35.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Human_skeleton_back_en.svg" TargetMode="Externa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s://www.youtube.com/watch?v=J8x6tZI2hVI" TargetMode="External"/><Relationship Id="rId7" Type="http://schemas.openxmlformats.org/officeDocument/2006/relationships/hyperlink" Target="https://www.youtube.com/watch?v=CXho5IhfW2o" TargetMode="External"/><Relationship Id="rId8" Type="http://schemas.openxmlformats.org/officeDocument/2006/relationships/hyperlink" Target="https://www.youtube.com/watch?v=9fxm85Fy4sQ" TargetMode="External"/><Relationship Id="rId9" Type="http://schemas.openxmlformats.org/officeDocument/2006/relationships/hyperlink" Target="https://www.youtube.com/watch?v=RW46rQKWa-g" TargetMode="External"/><Relationship Id="rId1" Type="http://schemas.openxmlformats.org/officeDocument/2006/relationships/slideLayout" Target="../slideLayouts/slideLayout35.xml"/><Relationship Id="rId2" Type="http://schemas.openxmlformats.org/officeDocument/2006/relationships/hyperlink" Target="http://en.wikipedia.org/wiki/File:Human_skeleton_front_en.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jpg"/><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png"/><Relationship Id="rId3" Type="http://schemas.openxmlformats.org/officeDocument/2006/relationships/hyperlink" Target="http://en.wikipedia.org/wiki/Axial_skeleton%23mediaviewer/File:Axial_skeleton_diagram.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35.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Illu_cranial_bones.jpg" TargetMode="External"/><Relationship Id="rId4" Type="http://schemas.openxmlformats.org/officeDocument/2006/relationships/hyperlink" Target="http://en.wikipedia.org/wiki/Facial_skeleton" TargetMode="External"/><Relationship Id="rId5" Type="http://schemas.openxmlformats.org/officeDocument/2006/relationships/image" Target="../media/image19.jpg"/><Relationship Id="rId1" Type="http://schemas.openxmlformats.org/officeDocument/2006/relationships/slideLayout" Target="../slideLayouts/slideLayout35.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ChangeArrowheads="1"/>
          </p:cNvSpPr>
          <p:nvPr/>
        </p:nvSpPr>
        <p:spPr bwMode="auto">
          <a:xfrm>
            <a:off x="2743200" y="147638"/>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charset="0"/>
              </a:rPr>
              <a:t>About </a:t>
            </a:r>
            <a:r>
              <a:rPr lang="en-US" sz="2800" b="1">
                <a:solidFill>
                  <a:schemeClr val="tx2"/>
                </a:solidFill>
                <a:latin typeface="Comic Sans MS" charset="0"/>
                <a:hlinkClick r:id="rId4"/>
              </a:rPr>
              <a:t>Science Prof Online</a:t>
            </a:r>
            <a:r>
              <a:rPr lang="en-US" sz="2800" b="1">
                <a:solidFill>
                  <a:schemeClr val="tx2"/>
                </a:solidFill>
                <a:latin typeface="Comic Sans MS" charset="0"/>
              </a:rPr>
              <a:t> </a:t>
            </a:r>
          </a:p>
          <a:p>
            <a:pPr algn="ctr"/>
            <a:r>
              <a:rPr lang="en-US" sz="2800" b="1">
                <a:solidFill>
                  <a:schemeClr val="tx2"/>
                </a:solidFill>
                <a:latin typeface="Comic Sans MS" charset="0"/>
              </a:rPr>
              <a:t>PowerPoint Resources</a:t>
            </a:r>
          </a:p>
        </p:txBody>
      </p:sp>
      <p:sp>
        <p:nvSpPr>
          <p:cNvPr id="27651" name="Rectangle 3"/>
          <p:cNvSpPr>
            <a:spLocks noChangeArrowheads="1"/>
          </p:cNvSpPr>
          <p:nvPr/>
        </p:nvSpPr>
        <p:spPr bwMode="auto">
          <a:xfrm>
            <a:off x="788988" y="1611313"/>
            <a:ext cx="8355012"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b="1">
                <a:latin typeface="Comic Sans MS" charset="0"/>
              </a:rPr>
              <a:t> </a:t>
            </a:r>
            <a:r>
              <a:rPr lang="en-US" sz="1200">
                <a:solidFill>
                  <a:srgbClr val="000000"/>
                </a:solidFill>
                <a:latin typeface="Comic Sans MS"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solidFill>
                  <a:srgbClr val="000000"/>
                </a:solidFill>
                <a:latin typeface="Comic Sans MS" charset="0"/>
              </a:rPr>
              <a:t>slide show mode </a:t>
            </a:r>
            <a:r>
              <a:rPr lang="en-US" sz="1200">
                <a:solidFill>
                  <a:srgbClr val="000000"/>
                </a:solidFill>
                <a:latin typeface="Comic Sans MS" charset="0"/>
              </a:rPr>
              <a:t>to use the hyperlinks directly.</a:t>
            </a:r>
          </a:p>
          <a:p>
            <a:pPr>
              <a:lnSpc>
                <a:spcPct val="80000"/>
              </a:lnSpc>
              <a:spcBef>
                <a:spcPct val="20000"/>
              </a:spcBef>
            </a:pPr>
            <a:endParaRPr lang="en-US" sz="1200">
              <a:solidFill>
                <a:srgbClr val="000000"/>
              </a:solidFill>
              <a:latin typeface="Comic Sans MS" charset="0"/>
            </a:endParaRPr>
          </a:p>
          <a:p>
            <a:pPr>
              <a:lnSpc>
                <a:spcPct val="80000"/>
              </a:lnSpc>
              <a:spcBef>
                <a:spcPct val="20000"/>
              </a:spcBef>
              <a:buFontTx/>
              <a:buChar char="•"/>
            </a:pPr>
            <a:r>
              <a:rPr lang="en-US" sz="1200">
                <a:solidFill>
                  <a:srgbClr val="000000"/>
                </a:solidFill>
                <a:latin typeface="Comic Sans MS" charset="0"/>
              </a:rPr>
              <a:t> Several helpful links to fun and interactive learning tools are included throughout the PPT and on the Smart Links slide, near the end of each presentation. You must be in </a:t>
            </a:r>
            <a:r>
              <a:rPr lang="en-US" sz="1200" i="1">
                <a:solidFill>
                  <a:srgbClr val="000000"/>
                </a:solidFill>
                <a:latin typeface="Comic Sans MS" charset="0"/>
              </a:rPr>
              <a:t>slide show mode </a:t>
            </a:r>
            <a:r>
              <a:rPr lang="en-US" sz="1200">
                <a:solidFill>
                  <a:srgbClr val="000000"/>
                </a:solidFill>
                <a:latin typeface="Comic Sans MS" charset="0"/>
              </a:rPr>
              <a:t>to utilize hyperlinks and animations.</a:t>
            </a:r>
          </a:p>
          <a:p>
            <a:pPr>
              <a:lnSpc>
                <a:spcPct val="80000"/>
              </a:lnSpc>
              <a:spcBef>
                <a:spcPct val="20000"/>
              </a:spcBef>
            </a:pPr>
            <a:r>
              <a:rPr lang="en-US" sz="1200">
                <a:solidFill>
                  <a:srgbClr val="000000"/>
                </a:solidFill>
                <a:latin typeface="Comic Sans MS" charset="0"/>
              </a:rPr>
              <a:t>	</a:t>
            </a:r>
          </a:p>
          <a:p>
            <a:pPr>
              <a:lnSpc>
                <a:spcPct val="80000"/>
              </a:lnSpc>
              <a:spcBef>
                <a:spcPct val="20000"/>
              </a:spcBef>
              <a:buFontTx/>
              <a:buChar char="•"/>
            </a:pPr>
            <a:r>
              <a:rPr lang="en-US" sz="1200">
                <a:solidFill>
                  <a:srgbClr val="000000"/>
                </a:solidFill>
                <a:latin typeface="Comic Sans MS" charset="0"/>
              </a:rPr>
              <a:t>This digital resource is licensed under Creative Commons</a:t>
            </a:r>
          </a:p>
          <a:p>
            <a:pPr>
              <a:lnSpc>
                <a:spcPct val="80000"/>
              </a:lnSpc>
              <a:spcBef>
                <a:spcPct val="20000"/>
              </a:spcBef>
            </a:pPr>
            <a:r>
              <a:rPr lang="en-US" sz="1200">
                <a:solidFill>
                  <a:srgbClr val="000000"/>
                </a:solidFill>
                <a:latin typeface="Comic Sans MS" charset="0"/>
              </a:rPr>
              <a:t> </a:t>
            </a:r>
            <a:r>
              <a:rPr lang="en-US" sz="1100">
                <a:solidFill>
                  <a:srgbClr val="000000"/>
                </a:solidFill>
                <a:latin typeface="Comic Sans MS" charset="0"/>
              </a:rPr>
              <a:t>Attribution-ShareAlike 3.0:</a:t>
            </a:r>
            <a:r>
              <a:rPr lang="en-US" sz="1100" b="1">
                <a:solidFill>
                  <a:srgbClr val="000000"/>
                </a:solidFill>
                <a:latin typeface="Comic Sans MS" charset="0"/>
                <a:hlinkClick r:id="rId5"/>
              </a:rPr>
              <a:t>http://creativecommons.org/licenses</a:t>
            </a:r>
            <a:r>
              <a:rPr lang="en-US" sz="1100" b="1">
                <a:latin typeface="Comic Sans MS" charset="0"/>
                <a:hlinkClick r:id="rId5"/>
              </a:rPr>
              <a:t>/by-sa/3.0/</a:t>
            </a:r>
            <a:r>
              <a:rPr lang="en-US" sz="1100" b="1">
                <a:latin typeface="Comic Sans MS" charset="0"/>
              </a:rPr>
              <a:t>	                 </a:t>
            </a:r>
            <a:endParaRPr lang="en-US" sz="1200" b="1">
              <a:latin typeface="Comic Sans MS" charset="0"/>
            </a:endParaRPr>
          </a:p>
        </p:txBody>
      </p:sp>
      <p:sp>
        <p:nvSpPr>
          <p:cNvPr id="27652" name="Text Box 5"/>
          <p:cNvSpPr txBox="1">
            <a:spLocks noChangeArrowheads="1"/>
          </p:cNvSpPr>
          <p:nvPr/>
        </p:nvSpPr>
        <p:spPr bwMode="auto">
          <a:xfrm>
            <a:off x="2714625" y="5507038"/>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Alicia Cepaitis, MS</a:t>
            </a:r>
          </a:p>
          <a:p>
            <a:pPr>
              <a:lnSpc>
                <a:spcPct val="80000"/>
              </a:lnSpc>
              <a:spcBef>
                <a:spcPct val="20000"/>
              </a:spcBef>
            </a:pPr>
            <a:r>
              <a:rPr lang="en-US" sz="1200">
                <a:latin typeface="Comic Sans MS" charset="0"/>
                <a:cs typeface="Arial" charset="0"/>
              </a:rPr>
              <a:t>Chief Creative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6"/>
              </a:rPr>
              <a:t>alicia@scienceprofonline.com</a:t>
            </a:r>
            <a:endParaRPr lang="en-US" sz="1200">
              <a:latin typeface="Comic Sans MS" charset="0"/>
              <a:cs typeface="Arial" charset="0"/>
            </a:endParaRPr>
          </a:p>
        </p:txBody>
      </p:sp>
      <p:sp>
        <p:nvSpPr>
          <p:cNvPr id="27653" name="Rectangle 6"/>
          <p:cNvSpPr>
            <a:spLocks noChangeArrowheads="1"/>
          </p:cNvSpPr>
          <p:nvPr/>
        </p:nvSpPr>
        <p:spPr bwMode="auto">
          <a:xfrm>
            <a:off x="4994275" y="6611938"/>
            <a:ext cx="41497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solidFill>
                  <a:srgbClr val="000000"/>
                </a:solidFill>
                <a:latin typeface="Comic Sans MS" charset="0"/>
              </a:rPr>
              <a:t>From the </a:t>
            </a:r>
            <a:r>
              <a:rPr lang="en-US" sz="1000">
                <a:solidFill>
                  <a:srgbClr val="000000"/>
                </a:solidFill>
                <a:latin typeface="Comic Sans MS" charset="0"/>
                <a:hlinkClick r:id="rId7"/>
              </a:rPr>
              <a:t>Virtual Cell Biology Classroom</a:t>
            </a:r>
            <a:r>
              <a:rPr lang="en-US" sz="1000">
                <a:solidFill>
                  <a:srgbClr val="000000"/>
                </a:solidFill>
                <a:latin typeface="Comic Sans MS" charset="0"/>
              </a:rPr>
              <a:t> on </a:t>
            </a:r>
            <a:r>
              <a:rPr lang="en-US" sz="1000">
                <a:solidFill>
                  <a:srgbClr val="000000"/>
                </a:solidFill>
                <a:latin typeface="Comic Sans MS" charset="0"/>
                <a:hlinkClick r:id="rId8"/>
              </a:rPr>
              <a:t>ScienceProfOnline.com</a:t>
            </a:r>
            <a:endParaRPr lang="en-US" sz="1000">
              <a:solidFill>
                <a:srgbClr val="000000"/>
              </a:solidFill>
              <a:latin typeface="Comic Sans MS" charset="0"/>
            </a:endParaRPr>
          </a:p>
        </p:txBody>
      </p:sp>
      <p:sp>
        <p:nvSpPr>
          <p:cNvPr id="27654" name="Text Box 14"/>
          <p:cNvSpPr txBox="1">
            <a:spLocks noChangeArrowheads="1"/>
          </p:cNvSpPr>
          <p:nvPr/>
        </p:nvSpPr>
        <p:spPr bwMode="auto">
          <a:xfrm>
            <a:off x="0" y="6611938"/>
            <a:ext cx="30765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a:r>
              <a:rPr lang="en-US" sz="1000">
                <a:solidFill>
                  <a:srgbClr val="000000"/>
                </a:solidFill>
                <a:latin typeface="Comic Sans MS" charset="0"/>
                <a:cs typeface="Arial" charset="0"/>
              </a:rPr>
              <a:t>Image: Compound microscope objectives, T. Port</a:t>
            </a:r>
          </a:p>
        </p:txBody>
      </p:sp>
      <p:sp>
        <p:nvSpPr>
          <p:cNvPr id="27655" name="Text Box 8"/>
          <p:cNvSpPr txBox="1">
            <a:spLocks noChangeArrowheads="1"/>
          </p:cNvSpPr>
          <p:nvPr/>
        </p:nvSpPr>
        <p:spPr bwMode="auto">
          <a:xfrm>
            <a:off x="6477000" y="50593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nSpc>
                <a:spcPct val="80000"/>
              </a:lnSpc>
              <a:spcBef>
                <a:spcPct val="20000"/>
              </a:spcBef>
            </a:pPr>
            <a:r>
              <a:rPr lang="en-US" sz="1200">
                <a:latin typeface="Comic Sans MS" charset="0"/>
                <a:cs typeface="Arial" charset="0"/>
              </a:rPr>
              <a:t>Tami Port, MS</a:t>
            </a:r>
          </a:p>
          <a:p>
            <a:pPr>
              <a:lnSpc>
                <a:spcPct val="80000"/>
              </a:lnSpc>
              <a:spcBef>
                <a:spcPct val="20000"/>
              </a:spcBef>
            </a:pPr>
            <a:r>
              <a:rPr lang="en-US" sz="1200">
                <a:latin typeface="Comic Sans MS" charset="0"/>
                <a:cs typeface="Arial" charset="0"/>
              </a:rPr>
              <a:t>Creator of Science Prof Online</a:t>
            </a:r>
          </a:p>
          <a:p>
            <a:pPr>
              <a:lnSpc>
                <a:spcPct val="80000"/>
              </a:lnSpc>
              <a:spcBef>
                <a:spcPct val="20000"/>
              </a:spcBef>
            </a:pPr>
            <a:r>
              <a:rPr lang="en-US" sz="1200">
                <a:latin typeface="Comic Sans MS" charset="0"/>
                <a:cs typeface="Arial" charset="0"/>
              </a:rPr>
              <a:t>Chief Executive Nerd</a:t>
            </a:r>
          </a:p>
          <a:p>
            <a:pPr>
              <a:lnSpc>
                <a:spcPct val="80000"/>
              </a:lnSpc>
              <a:spcBef>
                <a:spcPct val="20000"/>
              </a:spcBef>
            </a:pPr>
            <a:r>
              <a:rPr lang="en-US" sz="1200">
                <a:latin typeface="Comic Sans MS" charset="0"/>
                <a:cs typeface="Arial" charset="0"/>
              </a:rPr>
              <a:t>Science Prof Online</a:t>
            </a:r>
          </a:p>
          <a:p>
            <a:pPr>
              <a:lnSpc>
                <a:spcPct val="80000"/>
              </a:lnSpc>
              <a:spcBef>
                <a:spcPct val="20000"/>
              </a:spcBef>
            </a:pPr>
            <a:r>
              <a:rPr lang="en-US" sz="1200">
                <a:latin typeface="Comic Sans MS" charset="0"/>
                <a:cs typeface="Arial" charset="0"/>
              </a:rPr>
              <a:t>Online Education Resources, LLC</a:t>
            </a:r>
          </a:p>
          <a:p>
            <a:pPr>
              <a:lnSpc>
                <a:spcPct val="80000"/>
              </a:lnSpc>
              <a:spcBef>
                <a:spcPct val="20000"/>
              </a:spcBef>
            </a:pPr>
            <a:r>
              <a:rPr lang="en-US" sz="1200">
                <a:latin typeface="Comic Sans MS" charset="0"/>
                <a:cs typeface="Arial" charset="0"/>
                <a:hlinkClick r:id="rId9"/>
              </a:rPr>
              <a:t>info@scienceprofonline.com</a:t>
            </a:r>
            <a:endParaRPr lang="en-US" sz="1200">
              <a:latin typeface="Comic Sans MS" charset="0"/>
              <a:cs typeface="Arial" charset="0"/>
            </a:endParaRPr>
          </a:p>
        </p:txBody>
      </p:sp>
    </p:spTree>
    <p:extLst>
      <p:ext uri="{BB962C8B-B14F-4D97-AF65-F5344CB8AC3E}">
        <p14:creationId xmlns:p14="http://schemas.microsoft.com/office/powerpoint/2010/main" val="346365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Human Skull</a:t>
            </a:r>
            <a:endParaRPr lang="en-US" sz="2800" dirty="0">
              <a:latin typeface="Comic Sans MS"/>
              <a:cs typeface="Comic Sans MS"/>
            </a:endParaRPr>
          </a:p>
        </p:txBody>
      </p:sp>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Human Skull</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3" y="616153"/>
            <a:ext cx="7331363" cy="5706573"/>
          </a:xfrm>
          <a:prstGeom prst="rect">
            <a:avLst/>
          </a:prstGeom>
        </p:spPr>
      </p:pic>
    </p:spTree>
    <p:extLst>
      <p:ext uri="{BB962C8B-B14F-4D97-AF65-F5344CB8AC3E}">
        <p14:creationId xmlns:p14="http://schemas.microsoft.com/office/powerpoint/2010/main" val="38887321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a:t>
            </a:r>
            <a:r>
              <a:rPr lang="en-US" sz="2800" dirty="0" smtClean="0">
                <a:solidFill>
                  <a:srgbClr val="E8FF96"/>
                </a:solidFill>
                <a:latin typeface="Comic Sans MS"/>
                <a:cs typeface="Comic Sans MS"/>
              </a:rPr>
              <a:t>Human Skull </a:t>
            </a:r>
            <a:r>
              <a:rPr lang="en-US" sz="1800" dirty="0" smtClean="0">
                <a:solidFill>
                  <a:schemeClr val="tx1"/>
                </a:solidFill>
                <a:latin typeface="Comic Sans MS"/>
                <a:cs typeface="Comic Sans MS"/>
              </a:rPr>
              <a:t>(Test your knowledge!)</a:t>
            </a:r>
            <a:endParaRPr lang="en-US" sz="1800" dirty="0">
              <a:solidFill>
                <a:schemeClr val="tx1"/>
              </a:solidFill>
              <a:latin typeface="Comic Sans MS"/>
              <a:cs typeface="Comic Sans MS"/>
            </a:endParaRPr>
          </a:p>
        </p:txBody>
      </p:sp>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Human Skull</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pic>
        <p:nvPicPr>
          <p:cNvPr id="5" name="Picture 4" descr="320px-Human_skull_side_bones_numbered.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54" y="837046"/>
            <a:ext cx="6026728" cy="5461722"/>
          </a:xfrm>
          <a:prstGeom prst="rect">
            <a:avLst/>
          </a:prstGeom>
        </p:spPr>
      </p:pic>
    </p:spTree>
    <p:extLst>
      <p:ext uri="{BB962C8B-B14F-4D97-AF65-F5344CB8AC3E}">
        <p14:creationId xmlns:p14="http://schemas.microsoft.com/office/powerpoint/2010/main" val="13465696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Hyoid Bone</a:t>
            </a:r>
            <a:endParaRPr lang="en-US" sz="2800" dirty="0">
              <a:latin typeface="Comic Sans MS"/>
              <a:cs typeface="Comic Sans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 y="935182"/>
            <a:ext cx="5836805" cy="5080000"/>
          </a:xfrm>
          <a:prstGeom prst="rect">
            <a:avLst/>
          </a:prstGeom>
        </p:spPr>
      </p:pic>
      <p:sp>
        <p:nvSpPr>
          <p:cNvPr id="4" name="TextBox 3"/>
          <p:cNvSpPr txBox="1"/>
          <p:nvPr/>
        </p:nvSpPr>
        <p:spPr>
          <a:xfrm>
            <a:off x="6430818" y="900544"/>
            <a:ext cx="2320637" cy="5078314"/>
          </a:xfrm>
          <a:prstGeom prst="rect">
            <a:avLst/>
          </a:prstGeom>
          <a:noFill/>
        </p:spPr>
        <p:txBody>
          <a:bodyPr wrap="square" rtlCol="0">
            <a:spAutoFit/>
          </a:bodyPr>
          <a:lstStyle/>
          <a:p>
            <a:r>
              <a:rPr lang="en-US" dirty="0">
                <a:latin typeface="Comic Sans MS"/>
                <a:cs typeface="Comic Sans MS"/>
              </a:rPr>
              <a:t>The </a:t>
            </a:r>
            <a:r>
              <a:rPr lang="en-US" dirty="0" smtClean="0">
                <a:latin typeface="Comic Sans MS"/>
                <a:cs typeface="Comic Sans MS"/>
              </a:rPr>
              <a:t>hyoid is </a:t>
            </a:r>
            <a:r>
              <a:rPr lang="en-US" dirty="0">
                <a:latin typeface="Comic Sans MS"/>
                <a:cs typeface="Comic Sans MS"/>
              </a:rPr>
              <a:t>a horseshoe-shaped bone </a:t>
            </a:r>
            <a:r>
              <a:rPr lang="en-US" dirty="0" smtClean="0">
                <a:latin typeface="Comic Sans MS"/>
                <a:cs typeface="Comic Sans MS"/>
              </a:rPr>
              <a:t>located </a:t>
            </a:r>
            <a:r>
              <a:rPr lang="en-US" dirty="0">
                <a:latin typeface="Comic Sans MS"/>
                <a:cs typeface="Comic Sans MS"/>
              </a:rPr>
              <a:t>in the anterior midline of the neck between the chin and the thyroid cartilage. </a:t>
            </a:r>
            <a:endParaRPr lang="en-US" dirty="0" smtClean="0">
              <a:latin typeface="Comic Sans MS"/>
              <a:cs typeface="Comic Sans MS"/>
            </a:endParaRPr>
          </a:p>
          <a:p>
            <a:endParaRPr lang="en-US" dirty="0">
              <a:latin typeface="Comic Sans MS"/>
              <a:cs typeface="Comic Sans MS"/>
            </a:endParaRPr>
          </a:p>
          <a:p>
            <a:r>
              <a:rPr lang="en-US" dirty="0" smtClean="0">
                <a:latin typeface="Comic Sans MS"/>
                <a:cs typeface="Comic Sans MS"/>
              </a:rPr>
              <a:t>Its primary function is </a:t>
            </a:r>
            <a:r>
              <a:rPr lang="en-US" dirty="0">
                <a:latin typeface="Comic Sans MS"/>
                <a:cs typeface="Comic Sans MS"/>
              </a:rPr>
              <a:t>to </a:t>
            </a:r>
            <a:r>
              <a:rPr lang="en-US" dirty="0" smtClean="0">
                <a:latin typeface="Comic Sans MS"/>
                <a:cs typeface="Comic Sans MS"/>
              </a:rPr>
              <a:t>anchor the </a:t>
            </a:r>
            <a:r>
              <a:rPr lang="en-US" dirty="0">
                <a:latin typeface="Comic Sans MS"/>
                <a:cs typeface="Comic Sans MS"/>
              </a:rPr>
              <a:t>tongue. </a:t>
            </a:r>
            <a:endParaRPr lang="en-US" dirty="0" smtClean="0">
              <a:latin typeface="Comic Sans MS"/>
              <a:cs typeface="Comic Sans MS"/>
            </a:endParaRPr>
          </a:p>
          <a:p>
            <a:endParaRPr lang="en-US" dirty="0">
              <a:latin typeface="Comic Sans MS"/>
              <a:cs typeface="Comic Sans MS"/>
            </a:endParaRPr>
          </a:p>
          <a:p>
            <a:r>
              <a:rPr lang="en-US" dirty="0">
                <a:latin typeface="Comic Sans MS"/>
                <a:cs typeface="Comic Sans MS"/>
              </a:rPr>
              <a:t>Unlike other bones, the hyoid is only distantly </a:t>
            </a:r>
            <a:r>
              <a:rPr lang="en-US" dirty="0" smtClean="0">
                <a:latin typeface="Comic Sans MS"/>
                <a:cs typeface="Comic Sans MS"/>
              </a:rPr>
              <a:t>connected </a:t>
            </a:r>
            <a:r>
              <a:rPr lang="en-US" dirty="0">
                <a:latin typeface="Comic Sans MS"/>
                <a:cs typeface="Comic Sans MS"/>
              </a:rPr>
              <a:t>to other bones by muscles or ligaments. </a:t>
            </a:r>
          </a:p>
        </p:txBody>
      </p:sp>
    </p:spTree>
    <p:extLst>
      <p:ext uri="{BB962C8B-B14F-4D97-AF65-F5344CB8AC3E}">
        <p14:creationId xmlns:p14="http://schemas.microsoft.com/office/powerpoint/2010/main" val="2580321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Auditory </a:t>
            </a:r>
            <a:r>
              <a:rPr lang="en-US" sz="2800" dirty="0" err="1" smtClean="0">
                <a:latin typeface="Comic Sans MS"/>
                <a:cs typeface="Comic Sans MS"/>
              </a:rPr>
              <a:t>Ossicles</a:t>
            </a:r>
            <a:endParaRPr lang="en-US" sz="2800" dirty="0">
              <a:latin typeface="Comic Sans MS"/>
              <a:cs typeface="Comic Sans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1" y="785091"/>
            <a:ext cx="5368636" cy="5368636"/>
          </a:xfrm>
          <a:prstGeom prst="rect">
            <a:avLst/>
          </a:prstGeom>
        </p:spPr>
      </p:pic>
      <p:sp>
        <p:nvSpPr>
          <p:cNvPr id="4" name="TextBox 3"/>
          <p:cNvSpPr txBox="1"/>
          <p:nvPr/>
        </p:nvSpPr>
        <p:spPr>
          <a:xfrm>
            <a:off x="5934364" y="637054"/>
            <a:ext cx="2955635" cy="5909311"/>
          </a:xfrm>
          <a:prstGeom prst="rect">
            <a:avLst/>
          </a:prstGeom>
          <a:noFill/>
        </p:spPr>
        <p:txBody>
          <a:bodyPr wrap="square" rtlCol="0">
            <a:spAutoFit/>
          </a:bodyPr>
          <a:lstStyle/>
          <a:p>
            <a:r>
              <a:rPr lang="en-US" dirty="0">
                <a:latin typeface="Comic Sans MS"/>
                <a:cs typeface="Comic Sans MS"/>
              </a:rPr>
              <a:t>The </a:t>
            </a:r>
            <a:r>
              <a:rPr lang="en-US" dirty="0" smtClean="0">
                <a:latin typeface="Comic Sans MS"/>
                <a:cs typeface="Comic Sans MS"/>
              </a:rPr>
              <a:t>auditory </a:t>
            </a:r>
            <a:r>
              <a:rPr lang="en-US" dirty="0" err="1" smtClean="0">
                <a:latin typeface="Comic Sans MS"/>
                <a:cs typeface="Comic Sans MS"/>
              </a:rPr>
              <a:t>ossicles</a:t>
            </a:r>
            <a:r>
              <a:rPr lang="en-US" dirty="0" smtClean="0">
                <a:latin typeface="Comic Sans MS"/>
                <a:cs typeface="Comic Sans MS"/>
              </a:rPr>
              <a:t> </a:t>
            </a:r>
            <a:r>
              <a:rPr lang="en-US" dirty="0">
                <a:latin typeface="Comic Sans MS"/>
                <a:cs typeface="Comic Sans MS"/>
              </a:rPr>
              <a:t>are three bones </a:t>
            </a:r>
            <a:r>
              <a:rPr lang="en-US" dirty="0" smtClean="0">
                <a:latin typeface="Comic Sans MS"/>
                <a:cs typeface="Comic Sans MS"/>
              </a:rPr>
              <a:t>in the </a:t>
            </a:r>
            <a:r>
              <a:rPr lang="en-US" dirty="0">
                <a:latin typeface="Comic Sans MS"/>
                <a:cs typeface="Comic Sans MS"/>
              </a:rPr>
              <a:t>middle ear that are among the smallest bones in the human body. </a:t>
            </a:r>
            <a:endParaRPr lang="en-US" dirty="0" smtClean="0">
              <a:latin typeface="Comic Sans MS"/>
              <a:cs typeface="Comic Sans MS"/>
            </a:endParaRPr>
          </a:p>
          <a:p>
            <a:endParaRPr lang="en-US" dirty="0" smtClean="0">
              <a:latin typeface="Comic Sans MS"/>
              <a:cs typeface="Comic Sans MS"/>
            </a:endParaRPr>
          </a:p>
          <a:p>
            <a:r>
              <a:rPr lang="en-US" dirty="0">
                <a:latin typeface="Comic Sans MS"/>
                <a:cs typeface="Comic Sans MS"/>
              </a:rPr>
              <a:t>As sound waves vibrate the tympanic membrane (eardrum), </a:t>
            </a:r>
            <a:r>
              <a:rPr lang="en-US" dirty="0" smtClean="0">
                <a:latin typeface="Comic Sans MS"/>
                <a:cs typeface="Comic Sans MS"/>
              </a:rPr>
              <a:t>the vibration moves </a:t>
            </a:r>
            <a:r>
              <a:rPr lang="en-US" dirty="0">
                <a:latin typeface="Comic Sans MS"/>
                <a:cs typeface="Comic Sans MS"/>
              </a:rPr>
              <a:t>the nearest </a:t>
            </a:r>
            <a:r>
              <a:rPr lang="en-US" dirty="0" err="1">
                <a:latin typeface="Comic Sans MS"/>
                <a:cs typeface="Comic Sans MS"/>
              </a:rPr>
              <a:t>ossicle</a:t>
            </a:r>
            <a:r>
              <a:rPr lang="en-US" dirty="0">
                <a:latin typeface="Comic Sans MS"/>
                <a:cs typeface="Comic Sans MS"/>
              </a:rPr>
              <a:t>, the </a:t>
            </a:r>
            <a:r>
              <a:rPr lang="en-US" dirty="0" smtClean="0">
                <a:latin typeface="Comic Sans MS"/>
                <a:cs typeface="Comic Sans MS"/>
              </a:rPr>
              <a:t>malleus. </a:t>
            </a:r>
          </a:p>
          <a:p>
            <a:endParaRPr lang="en-US" dirty="0">
              <a:latin typeface="Comic Sans MS"/>
              <a:cs typeface="Comic Sans MS"/>
            </a:endParaRPr>
          </a:p>
          <a:p>
            <a:r>
              <a:rPr lang="en-US" dirty="0" smtClean="0">
                <a:latin typeface="Comic Sans MS"/>
                <a:cs typeface="Comic Sans MS"/>
              </a:rPr>
              <a:t>The </a:t>
            </a:r>
            <a:r>
              <a:rPr lang="en-US" dirty="0">
                <a:latin typeface="Comic Sans MS"/>
                <a:cs typeface="Comic Sans MS"/>
              </a:rPr>
              <a:t>malleus then transmits the vibrations, via the incus, to the stapes, </a:t>
            </a:r>
            <a:r>
              <a:rPr lang="en-US" dirty="0" smtClean="0">
                <a:latin typeface="Comic Sans MS"/>
                <a:cs typeface="Comic Sans MS"/>
              </a:rPr>
              <a:t>and </a:t>
            </a:r>
            <a:r>
              <a:rPr lang="en-US" dirty="0">
                <a:latin typeface="Comic Sans MS"/>
                <a:cs typeface="Comic Sans MS"/>
              </a:rPr>
              <a:t>ultimately to the membrane of the </a:t>
            </a:r>
            <a:r>
              <a:rPr lang="en-US" dirty="0" smtClean="0">
                <a:latin typeface="Comic Sans MS"/>
                <a:cs typeface="Comic Sans MS"/>
              </a:rPr>
              <a:t>oval window. The waves ultimately stimulate nerve impulses to the brain.  </a:t>
            </a:r>
            <a:endParaRPr lang="en-US" dirty="0">
              <a:latin typeface="Comic Sans MS"/>
              <a:cs typeface="Comic Sans MS"/>
            </a:endParaRPr>
          </a:p>
        </p:txBody>
      </p:sp>
      <p:sp>
        <p:nvSpPr>
          <p:cNvPr id="5"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Middle Ear</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27141311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Vertebral Column</a:t>
            </a:r>
            <a:endParaRPr lang="en-US" sz="2800" dirty="0">
              <a:latin typeface="Comic Sans MS"/>
              <a:cs typeface="Comic Sans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70" y="1045955"/>
            <a:ext cx="7594657" cy="5158566"/>
          </a:xfrm>
          <a:prstGeom prst="rect">
            <a:avLst/>
          </a:prstGeom>
        </p:spPr>
      </p:pic>
      <p:sp>
        <p:nvSpPr>
          <p:cNvPr id="5"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Vertebral Column</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703710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Vertebral Column</a:t>
            </a:r>
            <a:endParaRPr lang="en-US" sz="2800" dirty="0">
              <a:latin typeface="Comic Sans MS"/>
              <a:cs typeface="Comic Sans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07" y="854364"/>
            <a:ext cx="5158566" cy="5541748"/>
          </a:xfrm>
          <a:prstGeom prst="rect">
            <a:avLst/>
          </a:prstGeom>
        </p:spPr>
      </p:pic>
      <p:sp>
        <p:nvSpPr>
          <p:cNvPr id="4" name="TextBox 3"/>
          <p:cNvSpPr txBox="1"/>
          <p:nvPr/>
        </p:nvSpPr>
        <p:spPr>
          <a:xfrm>
            <a:off x="5715000" y="900544"/>
            <a:ext cx="3221182" cy="5909312"/>
          </a:xfrm>
          <a:prstGeom prst="rect">
            <a:avLst/>
          </a:prstGeom>
          <a:noFill/>
        </p:spPr>
        <p:txBody>
          <a:bodyPr wrap="square" rtlCol="0">
            <a:spAutoFit/>
          </a:bodyPr>
          <a:lstStyle/>
          <a:p>
            <a:r>
              <a:rPr lang="en-US" b="1" dirty="0">
                <a:latin typeface="Comic Sans MS"/>
                <a:cs typeface="Comic Sans MS"/>
              </a:rPr>
              <a:t>Cervical: </a:t>
            </a:r>
            <a:endParaRPr lang="en-US" b="1" dirty="0" smtClean="0">
              <a:latin typeface="Comic Sans MS"/>
              <a:cs typeface="Comic Sans MS"/>
            </a:endParaRPr>
          </a:p>
          <a:p>
            <a:pPr marL="285750" indent="-285750">
              <a:buFontTx/>
              <a:buChar char="-"/>
            </a:pPr>
            <a:r>
              <a:rPr lang="en-US" sz="1600" dirty="0" smtClean="0">
                <a:latin typeface="Comic Sans MS"/>
                <a:cs typeface="Comic Sans MS"/>
              </a:rPr>
              <a:t>Seven </a:t>
            </a:r>
            <a:r>
              <a:rPr lang="en-US" sz="1600" dirty="0">
                <a:latin typeface="Comic Sans MS"/>
                <a:cs typeface="Comic Sans MS"/>
              </a:rPr>
              <a:t>neck vertebrae, </a:t>
            </a:r>
            <a:endParaRPr lang="en-US" sz="1600" dirty="0" smtClean="0">
              <a:latin typeface="Comic Sans MS"/>
              <a:cs typeface="Comic Sans MS"/>
            </a:endParaRPr>
          </a:p>
          <a:p>
            <a:r>
              <a:rPr lang="en-US" sz="1600" dirty="0">
                <a:latin typeface="Comic Sans MS"/>
                <a:cs typeface="Comic Sans MS"/>
              </a:rPr>
              <a:t> </a:t>
            </a:r>
            <a:r>
              <a:rPr lang="en-US" sz="1600" dirty="0" smtClean="0">
                <a:latin typeface="Comic Sans MS"/>
                <a:cs typeface="Comic Sans MS"/>
              </a:rPr>
              <a:t>    C1</a:t>
            </a:r>
            <a:r>
              <a:rPr lang="en-US" sz="1600" dirty="0">
                <a:latin typeface="Comic Sans MS"/>
                <a:cs typeface="Comic Sans MS"/>
              </a:rPr>
              <a:t>-</a:t>
            </a:r>
            <a:r>
              <a:rPr lang="en-US" sz="1600" dirty="0" smtClean="0">
                <a:latin typeface="Comic Sans MS"/>
                <a:cs typeface="Comic Sans MS"/>
              </a:rPr>
              <a:t>C7.</a:t>
            </a:r>
          </a:p>
          <a:p>
            <a:endParaRPr lang="en-US" sz="1000" dirty="0" smtClean="0">
              <a:latin typeface="Comic Sans MS"/>
              <a:cs typeface="Comic Sans MS"/>
            </a:endParaRPr>
          </a:p>
          <a:p>
            <a:pPr marL="285750" indent="-285750">
              <a:buFontTx/>
              <a:buChar char="-"/>
            </a:pPr>
            <a:r>
              <a:rPr lang="en-US" sz="1600" dirty="0" smtClean="0">
                <a:latin typeface="Comic Sans MS"/>
                <a:cs typeface="Comic Sans MS"/>
              </a:rPr>
              <a:t>C1</a:t>
            </a:r>
            <a:r>
              <a:rPr lang="en-US" sz="1600" dirty="0">
                <a:latin typeface="Comic Sans MS"/>
                <a:cs typeface="Comic Sans MS"/>
              </a:rPr>
              <a:t>=atlas, C2=axis, C7=vertebra </a:t>
            </a:r>
            <a:r>
              <a:rPr lang="en-US" sz="1600" dirty="0" err="1" smtClean="0">
                <a:latin typeface="Comic Sans MS"/>
                <a:cs typeface="Comic Sans MS"/>
              </a:rPr>
              <a:t>prominens</a:t>
            </a:r>
            <a:r>
              <a:rPr lang="en-US" sz="1600" dirty="0" smtClean="0">
                <a:latin typeface="Comic Sans MS"/>
                <a:cs typeface="Comic Sans MS"/>
              </a:rPr>
              <a:t> </a:t>
            </a:r>
            <a:r>
              <a:rPr lang="en-US" sz="1400" dirty="0">
                <a:latin typeface="Comic Sans MS"/>
                <a:cs typeface="Comic Sans MS"/>
              </a:rPr>
              <a:t>(run your hands down the back of your neck the largest bump is due to the </a:t>
            </a:r>
            <a:r>
              <a:rPr lang="en-US" sz="1400" dirty="0" err="1">
                <a:latin typeface="Comic Sans MS"/>
                <a:cs typeface="Comic Sans MS"/>
              </a:rPr>
              <a:t>spinous</a:t>
            </a:r>
            <a:r>
              <a:rPr lang="en-US" sz="1400" dirty="0">
                <a:latin typeface="Comic Sans MS"/>
                <a:cs typeface="Comic Sans MS"/>
              </a:rPr>
              <a:t> process of C7!</a:t>
            </a:r>
            <a:r>
              <a:rPr lang="en-US" sz="1400" dirty="0" smtClean="0">
                <a:latin typeface="Comic Sans MS"/>
                <a:cs typeface="Comic Sans MS"/>
              </a:rPr>
              <a:t>)</a:t>
            </a:r>
            <a:endParaRPr lang="en-US" sz="1600" dirty="0" smtClean="0">
              <a:latin typeface="Comic Sans MS"/>
              <a:cs typeface="Comic Sans MS"/>
            </a:endParaRPr>
          </a:p>
          <a:p>
            <a:endParaRPr lang="en-US" sz="1200" dirty="0">
              <a:latin typeface="Comic Sans MS"/>
              <a:cs typeface="Comic Sans MS"/>
            </a:endParaRPr>
          </a:p>
          <a:p>
            <a:r>
              <a:rPr lang="en-US" b="1" dirty="0">
                <a:latin typeface="Comic Sans MS"/>
                <a:cs typeface="Comic Sans MS"/>
              </a:rPr>
              <a:t>Thoracic: </a:t>
            </a:r>
            <a:endParaRPr lang="en-US" b="1" dirty="0" smtClean="0">
              <a:latin typeface="Comic Sans MS"/>
              <a:cs typeface="Comic Sans MS"/>
            </a:endParaRPr>
          </a:p>
          <a:p>
            <a:r>
              <a:rPr lang="en-US" sz="1600" dirty="0">
                <a:latin typeface="Comic Sans MS"/>
                <a:cs typeface="Comic Sans MS"/>
              </a:rPr>
              <a:t>T</a:t>
            </a:r>
            <a:r>
              <a:rPr lang="en-US" sz="1600" dirty="0" smtClean="0">
                <a:latin typeface="Comic Sans MS"/>
                <a:cs typeface="Comic Sans MS"/>
              </a:rPr>
              <a:t>welve </a:t>
            </a:r>
            <a:r>
              <a:rPr lang="en-US" sz="1600" dirty="0">
                <a:latin typeface="Comic Sans MS"/>
                <a:cs typeface="Comic Sans MS"/>
              </a:rPr>
              <a:t>thoracic vertebrae, articulate with the twelve pair of </a:t>
            </a:r>
            <a:r>
              <a:rPr lang="en-US" sz="1600" dirty="0" smtClean="0">
                <a:latin typeface="Comic Sans MS"/>
                <a:cs typeface="Comic Sans MS"/>
              </a:rPr>
              <a:t>ribs.</a:t>
            </a:r>
          </a:p>
          <a:p>
            <a:endParaRPr lang="en-US" sz="1050" dirty="0">
              <a:latin typeface="Comic Sans MS"/>
              <a:cs typeface="Comic Sans MS"/>
            </a:endParaRPr>
          </a:p>
          <a:p>
            <a:r>
              <a:rPr lang="en-US" b="1" dirty="0">
                <a:latin typeface="Comic Sans MS"/>
                <a:cs typeface="Comic Sans MS"/>
              </a:rPr>
              <a:t>Lumbar: </a:t>
            </a:r>
            <a:endParaRPr lang="en-US" b="1" dirty="0" smtClean="0">
              <a:latin typeface="Comic Sans MS"/>
              <a:cs typeface="Comic Sans MS"/>
            </a:endParaRPr>
          </a:p>
          <a:p>
            <a:pPr marL="285750" indent="-285750">
              <a:buFontTx/>
              <a:buChar char="-"/>
            </a:pPr>
            <a:r>
              <a:rPr lang="en-US" sz="1600" dirty="0" smtClean="0">
                <a:latin typeface="Comic Sans MS"/>
                <a:cs typeface="Comic Sans MS"/>
              </a:rPr>
              <a:t>Largest </a:t>
            </a:r>
            <a:r>
              <a:rPr lang="en-US" sz="1600" dirty="0">
                <a:latin typeface="Comic Sans MS"/>
                <a:cs typeface="Comic Sans MS"/>
              </a:rPr>
              <a:t>vertebrae in lower back (lumbar region) </a:t>
            </a:r>
            <a:endParaRPr lang="en-US" sz="1600" dirty="0" smtClean="0">
              <a:latin typeface="Comic Sans MS"/>
              <a:cs typeface="Comic Sans MS"/>
            </a:endParaRPr>
          </a:p>
          <a:p>
            <a:pPr marL="285750" indent="-285750">
              <a:buFontTx/>
              <a:buChar char="-"/>
            </a:pPr>
            <a:r>
              <a:rPr lang="en-US" sz="1600" dirty="0" smtClean="0">
                <a:latin typeface="Comic Sans MS"/>
                <a:cs typeface="Comic Sans MS"/>
              </a:rPr>
              <a:t>Sacrum: Five </a:t>
            </a:r>
            <a:r>
              <a:rPr lang="en-US" sz="1600" dirty="0">
                <a:latin typeface="Comic Sans MS"/>
                <a:cs typeface="Comic Sans MS"/>
              </a:rPr>
              <a:t>vertebrae that usually fuse during </a:t>
            </a:r>
            <a:r>
              <a:rPr lang="en-US" sz="1600" dirty="0" smtClean="0">
                <a:latin typeface="Comic Sans MS"/>
                <a:cs typeface="Comic Sans MS"/>
              </a:rPr>
              <a:t>development.</a:t>
            </a:r>
          </a:p>
          <a:p>
            <a:pPr marL="285750" indent="-285750">
              <a:buFontTx/>
              <a:buChar char="-"/>
            </a:pPr>
            <a:r>
              <a:rPr lang="en-US" sz="1600" dirty="0" smtClean="0">
                <a:latin typeface="Comic Sans MS"/>
                <a:cs typeface="Comic Sans MS"/>
              </a:rPr>
              <a:t>Coccygeal</a:t>
            </a:r>
            <a:r>
              <a:rPr lang="en-US" sz="1600" dirty="0">
                <a:latin typeface="Comic Sans MS"/>
                <a:cs typeface="Comic Sans MS"/>
              </a:rPr>
              <a:t>: ‘tail bones’, 3-5 very small vertebrae</a:t>
            </a:r>
          </a:p>
        </p:txBody>
      </p:sp>
    </p:spTree>
    <p:extLst>
      <p:ext uri="{BB962C8B-B14F-4D97-AF65-F5344CB8AC3E}">
        <p14:creationId xmlns:p14="http://schemas.microsoft.com/office/powerpoint/2010/main" val="2470836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a:t>
            </a:r>
            <a:r>
              <a:rPr lang="en-US" dirty="0" smtClean="0">
                <a:solidFill>
                  <a:srgbClr val="E8FF96"/>
                </a:solidFill>
                <a:latin typeface="Comic Sans MS"/>
                <a:cs typeface="Comic Sans MS"/>
              </a:rPr>
              <a:t>Thoracic Cage </a:t>
            </a:r>
            <a:r>
              <a:rPr lang="en-US" sz="2000" dirty="0" smtClean="0">
                <a:latin typeface="Comic Sans MS"/>
                <a:cs typeface="Comic Sans MS"/>
              </a:rPr>
              <a:t>(Rib Cage)</a:t>
            </a:r>
            <a:endParaRPr lang="en-US" dirty="0">
              <a:latin typeface="Comic Sans MS"/>
              <a:cs typeface="Comic Sans MS"/>
            </a:endParaRPr>
          </a:p>
        </p:txBody>
      </p:sp>
      <p:sp>
        <p:nvSpPr>
          <p:cNvPr id="4" name="TextBox 3"/>
          <p:cNvSpPr txBox="1"/>
          <p:nvPr/>
        </p:nvSpPr>
        <p:spPr>
          <a:xfrm>
            <a:off x="6511635" y="796636"/>
            <a:ext cx="2378365" cy="5755423"/>
          </a:xfrm>
          <a:prstGeom prst="rect">
            <a:avLst/>
          </a:prstGeom>
          <a:noFill/>
        </p:spPr>
        <p:txBody>
          <a:bodyPr wrap="square" rtlCol="0">
            <a:spAutoFit/>
          </a:bodyPr>
          <a:lstStyle/>
          <a:p>
            <a:r>
              <a:rPr lang="en-US" sz="1600" dirty="0">
                <a:latin typeface="Comic Sans MS"/>
                <a:cs typeface="Comic Sans MS"/>
              </a:rPr>
              <a:t>The rib cage </a:t>
            </a:r>
            <a:r>
              <a:rPr lang="en-US" sz="1600" dirty="0" smtClean="0">
                <a:latin typeface="Comic Sans MS"/>
                <a:cs typeface="Comic Sans MS"/>
              </a:rPr>
              <a:t>is </a:t>
            </a:r>
            <a:r>
              <a:rPr lang="en-US" sz="1600" dirty="0">
                <a:latin typeface="Comic Sans MS"/>
                <a:cs typeface="Comic Sans MS"/>
              </a:rPr>
              <a:t>formed by the vertebral column, ribs, and sternum and </a:t>
            </a:r>
            <a:r>
              <a:rPr lang="en-US" sz="1600" dirty="0" smtClean="0">
                <a:latin typeface="Comic Sans MS"/>
                <a:cs typeface="Comic Sans MS"/>
              </a:rPr>
              <a:t>encloses and protects </a:t>
            </a:r>
            <a:r>
              <a:rPr lang="en-US" sz="1600" dirty="0">
                <a:latin typeface="Comic Sans MS"/>
                <a:cs typeface="Comic Sans MS"/>
              </a:rPr>
              <a:t>the heart and lungs. </a:t>
            </a:r>
            <a:endParaRPr lang="en-US" sz="1600" dirty="0" smtClean="0">
              <a:latin typeface="Comic Sans MS"/>
              <a:cs typeface="Comic Sans MS"/>
            </a:endParaRPr>
          </a:p>
          <a:p>
            <a:endParaRPr lang="en-US" sz="1600" dirty="0">
              <a:latin typeface="Comic Sans MS"/>
              <a:cs typeface="Comic Sans MS"/>
            </a:endParaRPr>
          </a:p>
          <a:p>
            <a:r>
              <a:rPr lang="en-US" sz="1600" dirty="0" smtClean="0">
                <a:latin typeface="Comic Sans MS"/>
                <a:cs typeface="Comic Sans MS"/>
              </a:rPr>
              <a:t>In </a:t>
            </a:r>
            <a:r>
              <a:rPr lang="en-US" sz="1600" dirty="0">
                <a:latin typeface="Comic Sans MS"/>
                <a:cs typeface="Comic Sans MS"/>
              </a:rPr>
              <a:t>humans, the rib cage, also known as the </a:t>
            </a:r>
            <a:r>
              <a:rPr lang="en-US" sz="1600" b="1" dirty="0">
                <a:latin typeface="Comic Sans MS"/>
                <a:cs typeface="Comic Sans MS"/>
              </a:rPr>
              <a:t>thoracic cage</a:t>
            </a:r>
            <a:r>
              <a:rPr lang="en-US" sz="1600" dirty="0">
                <a:latin typeface="Comic Sans MS"/>
                <a:cs typeface="Comic Sans MS"/>
              </a:rPr>
              <a:t>, is a </a:t>
            </a:r>
            <a:r>
              <a:rPr lang="en-US" sz="1600" dirty="0" smtClean="0">
                <a:latin typeface="Comic Sans MS"/>
                <a:cs typeface="Comic Sans MS"/>
              </a:rPr>
              <a:t>structure made of boner and cartilage that </a:t>
            </a:r>
            <a:r>
              <a:rPr lang="en-US" sz="1600" dirty="0">
                <a:latin typeface="Comic Sans MS"/>
                <a:cs typeface="Comic Sans MS"/>
              </a:rPr>
              <a:t>surrounds the thoracic cavity and supports the pectoral </a:t>
            </a:r>
            <a:r>
              <a:rPr lang="en-US" sz="1600" dirty="0" smtClean="0">
                <a:latin typeface="Comic Sans MS"/>
                <a:cs typeface="Comic Sans MS"/>
              </a:rPr>
              <a:t>girdle. </a:t>
            </a:r>
          </a:p>
          <a:p>
            <a:endParaRPr lang="en-US" sz="1600" dirty="0">
              <a:latin typeface="Comic Sans MS"/>
              <a:cs typeface="Comic Sans MS"/>
            </a:endParaRPr>
          </a:p>
          <a:p>
            <a:r>
              <a:rPr lang="en-US" sz="1600" dirty="0" smtClean="0">
                <a:latin typeface="Comic Sans MS"/>
                <a:cs typeface="Comic Sans MS"/>
              </a:rPr>
              <a:t>A </a:t>
            </a:r>
            <a:r>
              <a:rPr lang="en-US" sz="1600" dirty="0">
                <a:latin typeface="Comic Sans MS"/>
                <a:cs typeface="Comic Sans MS"/>
              </a:rPr>
              <a:t>typical human rib cage </a:t>
            </a:r>
            <a:r>
              <a:rPr lang="en-US" sz="1600" dirty="0" smtClean="0">
                <a:latin typeface="Comic Sans MS"/>
                <a:cs typeface="Comic Sans MS"/>
              </a:rPr>
              <a:t>has24 </a:t>
            </a:r>
            <a:r>
              <a:rPr lang="en-US" sz="1600" dirty="0">
                <a:latin typeface="Comic Sans MS"/>
                <a:cs typeface="Comic Sans MS"/>
              </a:rPr>
              <a:t>ribs, the sternum </a:t>
            </a:r>
            <a:r>
              <a:rPr lang="en-US" sz="1400" dirty="0">
                <a:latin typeface="Comic Sans MS"/>
                <a:cs typeface="Comic Sans MS"/>
              </a:rPr>
              <a:t>(with xiphoid process)</a:t>
            </a:r>
            <a:r>
              <a:rPr lang="en-US" sz="1600" dirty="0">
                <a:latin typeface="Comic Sans MS"/>
                <a:cs typeface="Comic Sans MS"/>
              </a:rPr>
              <a:t>, costal cartilages, and the 12 thoracic vertebrae.</a:t>
            </a:r>
          </a:p>
        </p:txBody>
      </p:sp>
      <p:pic>
        <p:nvPicPr>
          <p:cNvPr id="5" name="Picture 4" descr="rib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272" y="669635"/>
            <a:ext cx="1650423" cy="4341091"/>
          </a:xfrm>
          <a:prstGeom prst="rect">
            <a:avLst/>
          </a:prstGeom>
        </p:spPr>
      </p:pic>
      <p:pic>
        <p:nvPicPr>
          <p:cNvPr id="6" name="Picture 5" descr="rib cag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73" y="665018"/>
            <a:ext cx="3571010" cy="2567709"/>
          </a:xfrm>
          <a:prstGeom prst="rect">
            <a:avLst/>
          </a:prstGeom>
        </p:spPr>
      </p:pic>
      <p:pic>
        <p:nvPicPr>
          <p:cNvPr id="7" name="Picture 6" descr="RibCageAnteri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7" y="3382818"/>
            <a:ext cx="3509818" cy="2978728"/>
          </a:xfrm>
          <a:prstGeom prst="rect">
            <a:avLst/>
          </a:prstGeom>
        </p:spPr>
      </p:pic>
      <p:sp>
        <p:nvSpPr>
          <p:cNvPr id="8" name="TextBox 7"/>
          <p:cNvSpPr txBox="1"/>
          <p:nvPr/>
        </p:nvSpPr>
        <p:spPr>
          <a:xfrm>
            <a:off x="4814455" y="4190999"/>
            <a:ext cx="1466273" cy="830997"/>
          </a:xfrm>
          <a:prstGeom prst="rect">
            <a:avLst/>
          </a:prstGeom>
          <a:noFill/>
        </p:spPr>
        <p:txBody>
          <a:bodyPr wrap="square" rtlCol="0">
            <a:spAutoFit/>
          </a:bodyPr>
          <a:lstStyle/>
          <a:p>
            <a:pPr algn="ctr"/>
            <a:r>
              <a:rPr lang="en-US" sz="1200" b="1" dirty="0" smtClean="0"/>
              <a:t>Human Ribs: </a:t>
            </a:r>
          </a:p>
          <a:p>
            <a:pPr algn="ctr"/>
            <a:r>
              <a:rPr lang="en-US" sz="1200" dirty="0" smtClean="0"/>
              <a:t>- True (red)</a:t>
            </a:r>
          </a:p>
          <a:p>
            <a:pPr algn="ctr"/>
            <a:r>
              <a:rPr lang="en-US" sz="1200" dirty="0" smtClean="0"/>
              <a:t>- False (green)</a:t>
            </a:r>
          </a:p>
          <a:p>
            <a:pPr algn="ctr"/>
            <a:r>
              <a:rPr lang="en-US" sz="1200" dirty="0" smtClean="0"/>
              <a:t>- Floating (blue).</a:t>
            </a:r>
            <a:endParaRPr lang="en-US" sz="1200" dirty="0"/>
          </a:p>
        </p:txBody>
      </p:sp>
      <p:sp>
        <p:nvSpPr>
          <p:cNvPr id="9" name="TextBox 8"/>
          <p:cNvSpPr txBox="1"/>
          <p:nvPr/>
        </p:nvSpPr>
        <p:spPr>
          <a:xfrm rot="5400000">
            <a:off x="5195454" y="2078182"/>
            <a:ext cx="819727" cy="276999"/>
          </a:xfrm>
          <a:prstGeom prst="rect">
            <a:avLst/>
          </a:prstGeom>
          <a:noFill/>
        </p:spPr>
        <p:txBody>
          <a:bodyPr wrap="square" rtlCol="0">
            <a:spAutoFit/>
          </a:bodyPr>
          <a:lstStyle/>
          <a:p>
            <a:pPr algn="ctr"/>
            <a:r>
              <a:rPr lang="en-US" sz="1200" dirty="0" smtClean="0"/>
              <a:t>Sternum</a:t>
            </a:r>
            <a:endParaRPr lang="en-US" sz="1200" dirty="0"/>
          </a:p>
        </p:txBody>
      </p:sp>
      <p:sp>
        <p:nvSpPr>
          <p:cNvPr id="10" name="TextBox 9"/>
          <p:cNvSpPr txBox="1"/>
          <p:nvPr/>
        </p:nvSpPr>
        <p:spPr>
          <a:xfrm>
            <a:off x="5521036" y="3592945"/>
            <a:ext cx="678873" cy="461665"/>
          </a:xfrm>
          <a:prstGeom prst="rect">
            <a:avLst/>
          </a:prstGeom>
          <a:noFill/>
        </p:spPr>
        <p:txBody>
          <a:bodyPr wrap="square" rtlCol="0">
            <a:spAutoFit/>
          </a:bodyPr>
          <a:lstStyle/>
          <a:p>
            <a:r>
              <a:rPr lang="en-US" sz="1200" dirty="0" smtClean="0"/>
              <a:t>Xiphoid Process</a:t>
            </a:r>
            <a:endParaRPr lang="en-US" sz="1200" dirty="0"/>
          </a:p>
        </p:txBody>
      </p:sp>
      <p:cxnSp>
        <p:nvCxnSpPr>
          <p:cNvPr id="12" name="Straight Arrow Connector 11"/>
          <p:cNvCxnSpPr/>
          <p:nvPr/>
        </p:nvCxnSpPr>
        <p:spPr>
          <a:xfrm flipH="1" flipV="1">
            <a:off x="5334000" y="3602182"/>
            <a:ext cx="277092" cy="150091"/>
          </a:xfrm>
          <a:prstGeom prst="straightConnector1">
            <a:avLst/>
          </a:prstGeom>
          <a:ln w="254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5"/>
              </a:rPr>
              <a:t>Human ribs, </a:t>
            </a:r>
            <a:r>
              <a:rPr lang="en-US" sz="900" dirty="0" smtClean="0">
                <a:solidFill>
                  <a:srgbClr val="000002"/>
                </a:solidFill>
                <a:latin typeface="Comic Sans MS"/>
                <a:cs typeface="Comic Sans MS"/>
              </a:rPr>
              <a:t>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4018704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Appendicular Skeleton</a:t>
            </a:r>
            <a:endParaRPr lang="en-US" sz="2800" dirty="0">
              <a:latin typeface="Comic Sans MS"/>
              <a:cs typeface="Comic Sans M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10" y="565729"/>
            <a:ext cx="7850908" cy="5761182"/>
          </a:xfrm>
          <a:prstGeom prst="rect">
            <a:avLst/>
          </a:prstGeom>
        </p:spPr>
      </p:pic>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Appendicular Skeleton</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15716061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Upper Extremity: </a:t>
            </a:r>
            <a:r>
              <a:rPr lang="en-US" dirty="0" smtClean="0">
                <a:solidFill>
                  <a:srgbClr val="E8FF96"/>
                </a:solidFill>
                <a:latin typeface="Comic Sans MS"/>
                <a:cs typeface="Comic Sans MS"/>
              </a:rPr>
              <a:t>Pectoral Girdle</a:t>
            </a:r>
            <a:endParaRPr lang="en-US" sz="2800" dirty="0">
              <a:solidFill>
                <a:srgbClr val="E8FF96"/>
              </a:solidFill>
              <a:latin typeface="Comic Sans MS"/>
              <a:cs typeface="Comic Sans MS"/>
            </a:endParaRPr>
          </a:p>
        </p:txBody>
      </p:sp>
      <p:pic>
        <p:nvPicPr>
          <p:cNvPr id="4" name="Picture 3" descr="Pectoral_girdle_front_diagram.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745836"/>
            <a:ext cx="4722091" cy="4957619"/>
          </a:xfrm>
          <a:prstGeom prst="rect">
            <a:avLst/>
          </a:prstGeom>
        </p:spPr>
      </p:pic>
      <p:sp>
        <p:nvSpPr>
          <p:cNvPr id="7"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Pectoral Girdle</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pic>
        <p:nvPicPr>
          <p:cNvPr id="9" name="Picture 8" descr="pectoral girdle 2.jpg"/>
          <p:cNvPicPr>
            <a:picLocks noChangeAspect="1"/>
          </p:cNvPicPr>
          <p:nvPr/>
        </p:nvPicPr>
        <p:blipFill rotWithShape="1">
          <a:blip r:embed="rId4">
            <a:extLst>
              <a:ext uri="{28A0092B-C50C-407E-A947-70E740481C1C}">
                <a14:useLocalDpi xmlns:a14="http://schemas.microsoft.com/office/drawing/2010/main" val="0"/>
              </a:ext>
            </a:extLst>
          </a:blip>
          <a:srcRect t="-1481" b="11145"/>
          <a:stretch/>
        </p:blipFill>
        <p:spPr>
          <a:xfrm>
            <a:off x="4468091" y="833582"/>
            <a:ext cx="4572000" cy="4742873"/>
          </a:xfrm>
          <a:prstGeom prst="rect">
            <a:avLst/>
          </a:prstGeom>
        </p:spPr>
      </p:pic>
      <p:sp>
        <p:nvSpPr>
          <p:cNvPr id="3" name="TextBox 2"/>
          <p:cNvSpPr txBox="1"/>
          <p:nvPr/>
        </p:nvSpPr>
        <p:spPr>
          <a:xfrm>
            <a:off x="865909" y="5691909"/>
            <a:ext cx="7111999" cy="584776"/>
          </a:xfrm>
          <a:prstGeom prst="rect">
            <a:avLst/>
          </a:prstGeom>
          <a:noFill/>
        </p:spPr>
        <p:txBody>
          <a:bodyPr wrap="square" rtlCol="0">
            <a:spAutoFit/>
          </a:bodyPr>
          <a:lstStyle/>
          <a:p>
            <a:pPr algn="ctr"/>
            <a:r>
              <a:rPr lang="en-US" sz="1600" dirty="0">
                <a:latin typeface="Comic Sans MS"/>
                <a:cs typeface="Comic Sans MS"/>
              </a:rPr>
              <a:t>The pectoral girdle </a:t>
            </a:r>
            <a:r>
              <a:rPr lang="en-US" sz="1400" dirty="0" smtClean="0">
                <a:latin typeface="Comic Sans MS"/>
                <a:cs typeface="Comic Sans MS"/>
              </a:rPr>
              <a:t>(a.k.a. shoulder girdle) </a:t>
            </a:r>
            <a:r>
              <a:rPr lang="en-US" sz="1600" dirty="0">
                <a:latin typeface="Comic Sans MS"/>
                <a:cs typeface="Comic Sans MS"/>
              </a:rPr>
              <a:t>is the set of bones </a:t>
            </a:r>
            <a:r>
              <a:rPr lang="en-US" sz="1600" dirty="0" smtClean="0">
                <a:latin typeface="Comic Sans MS"/>
                <a:cs typeface="Comic Sans MS"/>
              </a:rPr>
              <a:t>connecting </a:t>
            </a:r>
            <a:r>
              <a:rPr lang="en-US" sz="1600" dirty="0">
                <a:latin typeface="Comic Sans MS"/>
                <a:cs typeface="Comic Sans MS"/>
              </a:rPr>
              <a:t>the upper limb to the axial skeleton on each side. </a:t>
            </a:r>
          </a:p>
        </p:txBody>
      </p:sp>
    </p:spTree>
    <p:extLst>
      <p:ext uri="{BB962C8B-B14F-4D97-AF65-F5344CB8AC3E}">
        <p14:creationId xmlns:p14="http://schemas.microsoft.com/office/powerpoint/2010/main" val="36346804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2"/>
              </a:rPr>
              <a:t>Upper extremity</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pic>
        <p:nvPicPr>
          <p:cNvPr id="3" name="Picture 2" descr="upper_extrem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35" y="905163"/>
            <a:ext cx="8004851" cy="5283201"/>
          </a:xfrm>
          <a:prstGeom prst="rect">
            <a:avLst/>
          </a:prstGeom>
        </p:spPr>
      </p:pic>
      <p:sp>
        <p:nvSpPr>
          <p:cNvPr id="5" name="Content Placeholder 4"/>
          <p:cNvSpPr>
            <a:spLocks noGrp="1"/>
          </p:cNvSpPr>
          <p:nvPr>
            <p:ph sz="quarter" idx="13"/>
          </p:nvPr>
        </p:nvSpPr>
        <p:spPr/>
        <p:txBody>
          <a:bodyPr/>
          <a:lstStyle/>
          <a:p>
            <a:r>
              <a:rPr lang="en-US" dirty="0">
                <a:latin typeface="Comic Sans MS"/>
                <a:cs typeface="Comic Sans MS"/>
              </a:rPr>
              <a:t>Upper Extremity: </a:t>
            </a:r>
            <a:r>
              <a:rPr lang="en-US" dirty="0" smtClean="0">
                <a:solidFill>
                  <a:srgbClr val="E8FF96"/>
                </a:solidFill>
                <a:latin typeface="Comic Sans MS"/>
                <a:cs typeface="Comic Sans MS"/>
              </a:rPr>
              <a:t>Arm – </a:t>
            </a:r>
            <a:r>
              <a:rPr lang="en-US" sz="2000" dirty="0" smtClean="0">
                <a:solidFill>
                  <a:srgbClr val="F3FF7B"/>
                </a:solidFill>
                <a:latin typeface="Comic Sans MS"/>
                <a:cs typeface="Comic Sans MS"/>
              </a:rPr>
              <a:t>Brachial,  </a:t>
            </a:r>
            <a:r>
              <a:rPr lang="en-US" sz="2000" dirty="0" err="1" smtClean="0">
                <a:solidFill>
                  <a:srgbClr val="F3FF7B"/>
                </a:solidFill>
                <a:latin typeface="Comic Sans MS"/>
                <a:cs typeface="Comic Sans MS"/>
              </a:rPr>
              <a:t>Antebrachial</a:t>
            </a:r>
            <a:r>
              <a:rPr lang="en-US" sz="2000" dirty="0" smtClean="0">
                <a:solidFill>
                  <a:srgbClr val="F3FF7B"/>
                </a:solidFill>
                <a:latin typeface="Comic Sans MS"/>
                <a:cs typeface="Comic Sans MS"/>
              </a:rPr>
              <a:t>, Carpal &amp; Hand</a:t>
            </a:r>
            <a:endParaRPr lang="en-US" sz="2000" dirty="0">
              <a:solidFill>
                <a:srgbClr val="F3FF7B"/>
              </a:solidFill>
              <a:latin typeface="Comic Sans MS"/>
              <a:cs typeface="Comic Sans MS"/>
            </a:endParaRPr>
          </a:p>
          <a:p>
            <a:endParaRPr lang="en-US" dirty="0"/>
          </a:p>
        </p:txBody>
      </p:sp>
      <p:sp>
        <p:nvSpPr>
          <p:cNvPr id="6" name="TextBox 5"/>
          <p:cNvSpPr txBox="1"/>
          <p:nvPr/>
        </p:nvSpPr>
        <p:spPr>
          <a:xfrm rot="18933790">
            <a:off x="4996786" y="3055770"/>
            <a:ext cx="1708907" cy="338554"/>
          </a:xfrm>
          <a:prstGeom prst="rect">
            <a:avLst/>
          </a:prstGeom>
          <a:noFill/>
        </p:spPr>
        <p:txBody>
          <a:bodyPr wrap="square" rtlCol="0">
            <a:spAutoFit/>
          </a:bodyPr>
          <a:lstStyle/>
          <a:p>
            <a:pPr algn="ctr"/>
            <a:r>
              <a:rPr lang="en-US" sz="1600" b="1" dirty="0" smtClean="0"/>
              <a:t>Brachial Region</a:t>
            </a:r>
            <a:endParaRPr lang="en-US" sz="1600" b="1" dirty="0"/>
          </a:p>
        </p:txBody>
      </p:sp>
      <p:sp>
        <p:nvSpPr>
          <p:cNvPr id="10" name="TextBox 9"/>
          <p:cNvSpPr txBox="1"/>
          <p:nvPr/>
        </p:nvSpPr>
        <p:spPr>
          <a:xfrm rot="16200000">
            <a:off x="3128657" y="3590797"/>
            <a:ext cx="1533584" cy="586534"/>
          </a:xfrm>
          <a:prstGeom prst="rect">
            <a:avLst/>
          </a:prstGeom>
          <a:solidFill>
            <a:schemeClr val="bg1"/>
          </a:solidFill>
        </p:spPr>
        <p:txBody>
          <a:bodyPr wrap="square" rtlCol="0">
            <a:spAutoFit/>
          </a:bodyPr>
          <a:lstStyle/>
          <a:p>
            <a:pPr algn="ctr"/>
            <a:r>
              <a:rPr lang="en-US" sz="1600" b="1" dirty="0" err="1" smtClean="0"/>
              <a:t>Antebrachial</a:t>
            </a:r>
            <a:r>
              <a:rPr lang="en-US" sz="1600" b="1" dirty="0" smtClean="0"/>
              <a:t> Region</a:t>
            </a:r>
            <a:endParaRPr lang="en-US" sz="1600" b="1" dirty="0"/>
          </a:p>
        </p:txBody>
      </p:sp>
    </p:spTree>
    <p:extLst>
      <p:ext uri="{BB962C8B-B14F-4D97-AF65-F5344CB8AC3E}">
        <p14:creationId xmlns:p14="http://schemas.microsoft.com/office/powerpoint/2010/main" val="32617371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11779"/>
            <a:ext cx="5329239" cy="246221"/>
          </a:xfrm>
          <a:prstGeom prst="rect">
            <a:avLst/>
          </a:prstGeom>
        </p:spPr>
        <p:txBody>
          <a:bodyPr wrap="square">
            <a:spAutoFit/>
          </a:bodyPr>
          <a:lstStyle/>
          <a:p>
            <a:pPr>
              <a:spcBef>
                <a:spcPct val="50000"/>
              </a:spcBef>
            </a:pPr>
            <a:r>
              <a:rPr lang="en-US" sz="1000" dirty="0">
                <a:solidFill>
                  <a:prstClr val="black"/>
                </a:solidFill>
                <a:ea typeface="Verdana" panose="020B0604030504040204" pitchFamily="34" charset="0"/>
                <a:cs typeface="Verdana" panose="020B0604030504040204" pitchFamily="34" charset="0"/>
              </a:rPr>
              <a:t>From the  Virtual Anatomy and Physiology Classroom on </a:t>
            </a:r>
            <a:r>
              <a:rPr lang="en-US" sz="1000" dirty="0">
                <a:solidFill>
                  <a:prstClr val="black"/>
                </a:solidFill>
                <a:ea typeface="Verdana" panose="020B0604030504040204" pitchFamily="34" charset="0"/>
                <a:cs typeface="Verdana" panose="020B0604030504040204" pitchFamily="34" charset="0"/>
                <a:hlinkClick r:id="rId2"/>
              </a:rPr>
              <a:t>ScienceProfOnline.com</a:t>
            </a:r>
            <a:endParaRPr lang="en-US" sz="1000" dirty="0">
              <a:solidFill>
                <a:prstClr val="black"/>
              </a:solidFill>
              <a:ea typeface="Verdana" panose="020B0604030504040204" pitchFamily="34" charset="0"/>
              <a:cs typeface="Verdana" panose="020B0604030504040204" pitchFamily="34" charset="0"/>
            </a:endParaRPr>
          </a:p>
        </p:txBody>
      </p:sp>
      <p:sp>
        <p:nvSpPr>
          <p:cNvPr id="8" name="Rectangle 4"/>
          <p:cNvSpPr txBox="1">
            <a:spLocks noChangeArrowheads="1"/>
          </p:cNvSpPr>
          <p:nvPr/>
        </p:nvSpPr>
        <p:spPr>
          <a:xfrm>
            <a:off x="1254282" y="956678"/>
            <a:ext cx="2751991" cy="422723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800" b="1" dirty="0" smtClean="0">
                <a:solidFill>
                  <a:schemeClr val="tx1">
                    <a:lumMod val="75000"/>
                  </a:schemeClr>
                </a:solidFill>
                <a:latin typeface="Comic Sans MS"/>
                <a:cs typeface="Comic Sans MS"/>
              </a:rPr>
              <a:t>The Human Skeleton</a:t>
            </a:r>
          </a:p>
          <a:p>
            <a:pPr algn="l"/>
            <a:endParaRPr lang="en-US" sz="4800" b="1" dirty="0">
              <a:solidFill>
                <a:schemeClr val="tx1">
                  <a:lumMod val="75000"/>
                </a:schemeClr>
              </a:solidFill>
              <a:latin typeface="Comic Sans MS"/>
              <a:cs typeface="Comic Sans MS"/>
            </a:endParaRPr>
          </a:p>
        </p:txBody>
      </p:sp>
      <p:sp>
        <p:nvSpPr>
          <p:cNvPr id="6" name="Text Box 7"/>
          <p:cNvSpPr txBox="1">
            <a:spLocks noChangeArrowheads="1"/>
          </p:cNvSpPr>
          <p:nvPr/>
        </p:nvSpPr>
        <p:spPr bwMode="auto">
          <a:xfrm>
            <a:off x="6765636" y="6457890"/>
            <a:ext cx="23783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3"/>
              </a:rPr>
              <a:t>Skeletal system</a:t>
            </a:r>
            <a:r>
              <a:rPr lang="en-US" sz="1000" dirty="0" smtClean="0">
                <a:latin typeface="Comic Sans MS" pitchFamily="66" charset="0"/>
              </a:rPr>
              <a:t>; </a:t>
            </a:r>
            <a:r>
              <a:rPr lang="en-US" sz="1000" dirty="0" err="1" smtClean="0">
                <a:latin typeface="Comic Sans MS" pitchFamily="66" charset="0"/>
              </a:rPr>
              <a:t>Wikia</a:t>
            </a:r>
            <a:r>
              <a:rPr lang="en-US" sz="1000" dirty="0" smtClean="0">
                <a:latin typeface="Comic Sans MS" pitchFamily="66" charset="0"/>
              </a:rPr>
              <a:t>; </a:t>
            </a:r>
            <a:r>
              <a:rPr lang="en-US" sz="1000" dirty="0" smtClean="0">
                <a:latin typeface="Comic Sans MS" pitchFamily="66" charset="0"/>
                <a:hlinkClick r:id="rId4"/>
              </a:rPr>
              <a:t>Red &amp; Yellow Bone Marrow</a:t>
            </a:r>
            <a:r>
              <a:rPr lang="en-US" sz="1000" dirty="0" smtClean="0">
                <a:latin typeface="Comic Sans MS" pitchFamily="66" charset="0"/>
              </a:rPr>
              <a:t>, Wiki</a:t>
            </a:r>
            <a:endParaRPr lang="en-US" sz="1000" dirty="0">
              <a:latin typeface="Comic Sans MS" pitchFamily="66"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56181" y="854363"/>
            <a:ext cx="4883727" cy="462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244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smtClean="0">
                <a:latin typeface="Comic Sans MS"/>
                <a:cs typeface="Comic Sans MS"/>
              </a:rPr>
              <a:t>Lower </a:t>
            </a:r>
            <a:r>
              <a:rPr lang="en-US" dirty="0">
                <a:latin typeface="Comic Sans MS"/>
                <a:cs typeface="Comic Sans MS"/>
              </a:rPr>
              <a:t>Extremity: </a:t>
            </a:r>
            <a:r>
              <a:rPr lang="en-US" dirty="0" smtClean="0">
                <a:solidFill>
                  <a:srgbClr val="E8FF96"/>
                </a:solidFill>
                <a:latin typeface="Comic Sans MS"/>
                <a:cs typeface="Comic Sans MS"/>
              </a:rPr>
              <a:t>Pelvic Girdle, Leg &amp; Foot</a:t>
            </a:r>
            <a:endParaRPr lang="en-US" sz="2000" dirty="0">
              <a:solidFill>
                <a:srgbClr val="F3FF7B"/>
              </a:solidFill>
              <a:latin typeface="Comic Sans MS"/>
              <a:cs typeface="Comic Sans MS"/>
            </a:endParaRPr>
          </a:p>
          <a:p>
            <a:endParaRPr lang="en-US" dirty="0"/>
          </a:p>
        </p:txBody>
      </p:sp>
      <p:pic>
        <p:nvPicPr>
          <p:cNvPr id="2" name="Picture 1" descr="bones_of_the_leg_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817" y="1685636"/>
            <a:ext cx="3636819" cy="4572000"/>
          </a:xfrm>
          <a:prstGeom prst="rect">
            <a:avLst/>
          </a:prstGeom>
        </p:spPr>
      </p:pic>
      <p:pic>
        <p:nvPicPr>
          <p:cNvPr id="3" name="Picture 2" descr="FootAnatom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636" y="1766455"/>
            <a:ext cx="2280228" cy="4468091"/>
          </a:xfrm>
          <a:prstGeom prst="rect">
            <a:avLst/>
          </a:prstGeom>
        </p:spPr>
      </p:pic>
      <p:pic>
        <p:nvPicPr>
          <p:cNvPr id="4" name="Picture 3" descr="265px-Pelvis_RG_MR_CT3d_front_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91" y="738909"/>
            <a:ext cx="2216727" cy="4548909"/>
          </a:xfrm>
          <a:prstGeom prst="rect">
            <a:avLst/>
          </a:prstGeom>
        </p:spPr>
      </p:pic>
      <p:sp>
        <p:nvSpPr>
          <p:cNvPr id="6" name="Rectangle 9"/>
          <p:cNvSpPr>
            <a:spLocks noChangeArrowheads="1"/>
          </p:cNvSpPr>
          <p:nvPr/>
        </p:nvSpPr>
        <p:spPr bwMode="auto">
          <a:xfrm>
            <a:off x="7123544" y="6488668"/>
            <a:ext cx="2020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5"/>
              </a:rPr>
              <a:t>Human Pelvis</a:t>
            </a:r>
            <a:r>
              <a:rPr lang="en-US" sz="900" dirty="0" smtClean="0">
                <a:solidFill>
                  <a:srgbClr val="000002"/>
                </a:solidFill>
                <a:latin typeface="Comic Sans MS"/>
                <a:cs typeface="Comic Sans MS"/>
              </a:rPr>
              <a:t>, Wiki; </a:t>
            </a:r>
            <a:r>
              <a:rPr lang="en-US" sz="900" dirty="0" smtClean="0">
                <a:solidFill>
                  <a:srgbClr val="000002"/>
                </a:solidFill>
                <a:latin typeface="Comic Sans MS"/>
                <a:cs typeface="Comic Sans MS"/>
                <a:hlinkClick r:id="rId6"/>
              </a:rPr>
              <a:t>Anatomy of Human  Foot</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
        <p:nvSpPr>
          <p:cNvPr id="7" name="TextBox 6"/>
          <p:cNvSpPr txBox="1"/>
          <p:nvPr/>
        </p:nvSpPr>
        <p:spPr>
          <a:xfrm>
            <a:off x="404091" y="5299364"/>
            <a:ext cx="2205182" cy="1015663"/>
          </a:xfrm>
          <a:prstGeom prst="rect">
            <a:avLst/>
          </a:prstGeom>
          <a:noFill/>
        </p:spPr>
        <p:txBody>
          <a:bodyPr wrap="square" rtlCol="0">
            <a:spAutoFit/>
          </a:bodyPr>
          <a:lstStyle/>
          <a:p>
            <a:pPr algn="ctr"/>
            <a:r>
              <a:rPr lang="en-US" sz="1200" dirty="0"/>
              <a:t>H</a:t>
            </a:r>
            <a:r>
              <a:rPr lang="en-US" sz="1200" dirty="0" smtClean="0"/>
              <a:t>uman pelvis</a:t>
            </a:r>
            <a:r>
              <a:rPr lang="en-US" sz="1200" dirty="0"/>
              <a:t> </a:t>
            </a:r>
            <a:r>
              <a:rPr lang="en-US" sz="1200" dirty="0" smtClean="0"/>
              <a:t>anterior,  </a:t>
            </a:r>
            <a:r>
              <a:rPr lang="en-US" sz="1200" dirty="0"/>
              <a:t>imaged by x-ray (top), magnetic resonance imaging (middle), and 3-dimensional computed tomography (bottom).</a:t>
            </a:r>
          </a:p>
        </p:txBody>
      </p:sp>
    </p:spTree>
    <p:extLst>
      <p:ext uri="{BB962C8B-B14F-4D97-AF65-F5344CB8AC3E}">
        <p14:creationId xmlns:p14="http://schemas.microsoft.com/office/powerpoint/2010/main" val="25084025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p>
            <a:r>
              <a:rPr lang="en-US" dirty="0" smtClean="0">
                <a:latin typeface="Comic Sans MS"/>
                <a:cs typeface="Comic Sans MS"/>
              </a:rPr>
              <a:t>Label the Skeleton</a:t>
            </a:r>
            <a:endParaRPr lang="en-US" sz="2000" dirty="0">
              <a:solidFill>
                <a:srgbClr val="F3FF7B"/>
              </a:solidFill>
              <a:latin typeface="Comic Sans MS"/>
              <a:cs typeface="Comic Sans MS"/>
            </a:endParaRPr>
          </a:p>
          <a:p>
            <a:endParaRPr lang="en-US" dirty="0"/>
          </a:p>
        </p:txBody>
      </p:sp>
      <p:pic>
        <p:nvPicPr>
          <p:cNvPr id="3" name="Picture 2" descr="Human_skeleton_front_arrows_no_labels.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45" y="595060"/>
            <a:ext cx="7493000" cy="5990644"/>
          </a:xfrm>
          <a:prstGeom prst="rect">
            <a:avLst/>
          </a:prstGeom>
        </p:spPr>
      </p:pic>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Human Skeleton</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28423791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65100" y="160338"/>
            <a:ext cx="5208588" cy="6400800"/>
          </a:xfrm>
        </p:spPr>
        <p:txBody>
          <a:bodyPr rtlCol="0">
            <a:normAutofit lnSpcReduction="10000"/>
          </a:bodyPr>
          <a:lstStyle/>
          <a:p>
            <a:pPr algn="ctr" fontAlgn="auto">
              <a:spcAft>
                <a:spcPts val="0"/>
              </a:spcAft>
              <a:buFontTx/>
              <a:buNone/>
              <a:defRPr/>
            </a:pPr>
            <a:r>
              <a:rPr lang="en-US" sz="5400" b="1" dirty="0" smtClean="0">
                <a:solidFill>
                  <a:srgbClr val="33CC33"/>
                </a:solidFill>
                <a:latin typeface="Comic Sans MS" pitchFamily="66" charset="0"/>
                <a:ea typeface="Verdana" panose="020B0604030504040204" pitchFamily="34" charset="0"/>
              </a:rPr>
              <a:t> </a:t>
            </a:r>
            <a:r>
              <a:rPr lang="en-US" sz="4400" b="1" dirty="0" smtClean="0">
                <a:solidFill>
                  <a:srgbClr val="33CC33"/>
                </a:solidFill>
                <a:latin typeface="Comic Sans MS" pitchFamily="66" charset="0"/>
                <a:ea typeface="Verdana" panose="020B0604030504040204" pitchFamily="34" charset="0"/>
              </a:rPr>
              <a:t>Confused?</a:t>
            </a:r>
            <a:endParaRPr lang="en-US" b="1" dirty="0" smtClean="0">
              <a:latin typeface="Comic Sans MS" pitchFamily="66" charset="0"/>
              <a:ea typeface="Verdana" panose="020B0604030504040204" pitchFamily="34" charset="0"/>
            </a:endParaRPr>
          </a:p>
          <a:p>
            <a:pPr algn="ctr" fontAlgn="auto">
              <a:spcAft>
                <a:spcPts val="0"/>
              </a:spcAft>
              <a:buFontTx/>
              <a:buNone/>
              <a:defRPr/>
            </a:pPr>
            <a:r>
              <a:rPr lang="en-US" sz="1800" dirty="0" smtClean="0">
                <a:latin typeface="Comic Sans MS" pitchFamily="66" charset="0"/>
                <a:ea typeface="Verdana" panose="020B0604030504040204" pitchFamily="34" charset="0"/>
              </a:rPr>
              <a:t>    Here are some links to fun resources that further explain Human </a:t>
            </a:r>
            <a:r>
              <a:rPr lang="en-US" sz="1800" dirty="0" smtClean="0">
                <a:latin typeface="Comic Sans MS" pitchFamily="66" charset="0"/>
              </a:rPr>
              <a:t>Organ Systems</a:t>
            </a:r>
            <a:r>
              <a:rPr lang="en-US" sz="1800" dirty="0" smtClean="0">
                <a:latin typeface="Comic Sans MS" pitchFamily="66" charset="0"/>
                <a:ea typeface="Verdana" panose="020B0604030504040204" pitchFamily="34" charset="0"/>
              </a:rPr>
              <a:t>:</a:t>
            </a:r>
          </a:p>
          <a:p>
            <a:pPr fontAlgn="auto">
              <a:spcAft>
                <a:spcPts val="0"/>
              </a:spcAft>
              <a:buFont typeface="Arial" panose="020B0604020202020204" pitchFamily="34" charset="0"/>
              <a:buChar char="•"/>
              <a:defRPr/>
            </a:pPr>
            <a:endParaRPr lang="en-US" sz="6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Anatomical Terms of Direction and Planes of Section</a:t>
            </a:r>
            <a:r>
              <a:rPr lang="en-US" sz="1800" dirty="0" smtClean="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the Penguin Prof</a:t>
            </a:r>
          </a:p>
          <a:p>
            <a:pPr fontAlgn="auto">
              <a:spcAft>
                <a:spcPts val="0"/>
              </a:spcAft>
              <a:buFont typeface="Arial" panose="020B0604020202020204" pitchFamily="34" charset="0"/>
              <a:buChar char="•"/>
              <a:defRPr/>
            </a:pPr>
            <a:endParaRPr lang="en-US" sz="1200" dirty="0">
              <a:latin typeface="Comic Sans MS" pitchFamily="66" charset="0"/>
              <a:hlinkClick r:id="rId3"/>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Anatomical Planes and Spatial Relationships in the Human Body video</a:t>
            </a:r>
            <a:r>
              <a:rPr lang="en-US" sz="1800" dirty="0" smtClean="0">
                <a:latin typeface="Comic Sans MS" pitchFamily="66" charset="0"/>
                <a:ea typeface="Verdana" panose="020B0604030504040204" pitchFamily="34" charset="0"/>
              </a:rPr>
              <a:t> </a:t>
            </a:r>
            <a:r>
              <a:rPr lang="en-US" sz="1200" dirty="0" smtClean="0">
                <a:latin typeface="Comic Sans MS" pitchFamily="66" charset="0"/>
                <a:ea typeface="Verdana" panose="020B0604030504040204" pitchFamily="34" charset="0"/>
              </a:rPr>
              <a:t>from Interactive Biology.</a:t>
            </a:r>
            <a:endParaRPr lang="en-US" sz="1200" dirty="0" smtClean="0">
              <a:latin typeface="Comic Sans MS" pitchFamily="66" charset="0"/>
              <a:ea typeface="Verdana" panose="020B0604030504040204" pitchFamily="34" charset="0"/>
              <a:hlinkClick r:id="rId3"/>
            </a:endParaRPr>
          </a:p>
          <a:p>
            <a:pPr fontAlgn="auto">
              <a:spcAft>
                <a:spcPts val="0"/>
              </a:spcAft>
              <a:buFont typeface="Arial" panose="020B0604020202020204" pitchFamily="34" charset="0"/>
              <a:buChar char="•"/>
              <a:defRPr/>
            </a:pPr>
            <a:endParaRPr lang="en-US" sz="1800" dirty="0">
              <a:latin typeface="Comic Sans MS" pitchFamily="66" charset="0"/>
              <a:hlinkClick r:id="rId3"/>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3"/>
              </a:rPr>
              <a:t>Interactive Tutorial on Human Organs</a:t>
            </a:r>
            <a:r>
              <a:rPr lang="en-US" sz="1800" dirty="0" smtClean="0">
                <a:latin typeface="Comic Sans MS" pitchFamily="66" charset="0"/>
                <a:ea typeface="Verdana" panose="020B0604030504040204" pitchFamily="34" charset="0"/>
              </a:rPr>
              <a:t>, </a:t>
            </a:r>
            <a:r>
              <a:rPr lang="en-US" sz="1100" dirty="0" smtClean="0">
                <a:latin typeface="Comic Sans MS" pitchFamily="66" charset="0"/>
                <a:ea typeface="Verdana" panose="020B0604030504040204" pitchFamily="34" charset="0"/>
              </a:rPr>
              <a:t>from BBC Science: Human Body &amp; Mind.</a:t>
            </a:r>
            <a:endParaRPr lang="en-US" sz="12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1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4"/>
              </a:rPr>
              <a:t>Human Anatomy Systems</a:t>
            </a:r>
            <a:r>
              <a:rPr lang="en-US" sz="1800" dirty="0" smtClean="0">
                <a:latin typeface="Comic Sans MS" pitchFamily="66" charset="0"/>
                <a:ea typeface="Verdana" panose="020B0604030504040204" pitchFamily="34" charset="0"/>
              </a:rPr>
              <a:t> </a:t>
            </a:r>
            <a:r>
              <a:rPr lang="en-US" sz="1100" dirty="0" smtClean="0">
                <a:latin typeface="Comic Sans MS" pitchFamily="66" charset="0"/>
                <a:ea typeface="Verdana" panose="020B0604030504040204" pitchFamily="34" charset="0"/>
              </a:rPr>
              <a:t>from </a:t>
            </a:r>
            <a:r>
              <a:rPr lang="en-US" sz="1100" dirty="0" err="1" smtClean="0">
                <a:latin typeface="Comic Sans MS" pitchFamily="66" charset="0"/>
                <a:ea typeface="Verdana" panose="020B0604030504040204" pitchFamily="34" charset="0"/>
              </a:rPr>
              <a:t>InnerBody.com</a:t>
            </a:r>
            <a:r>
              <a:rPr lang="en-US" sz="1100" dirty="0" smtClean="0">
                <a:latin typeface="Comic Sans MS" pitchFamily="66" charset="0"/>
                <a:ea typeface="Verdana" panose="020B0604030504040204" pitchFamily="34" charset="0"/>
              </a:rPr>
              <a:t>.</a:t>
            </a:r>
          </a:p>
          <a:p>
            <a:pPr marL="0" indent="0" fontAlgn="auto">
              <a:spcAft>
                <a:spcPts val="0"/>
              </a:spcAft>
              <a:buFont typeface="Arial" panose="020B0604020202020204" pitchFamily="34" charset="0"/>
              <a:buNone/>
              <a:defRPr/>
            </a:pPr>
            <a:endParaRPr lang="en-US" sz="1100" dirty="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hlinkClick r:id="rId5"/>
              </a:rPr>
              <a:t>Human Body 101 video </a:t>
            </a:r>
            <a:r>
              <a:rPr lang="en-US" sz="1100" dirty="0" smtClean="0">
                <a:latin typeface="Comic Sans MS" pitchFamily="66" charset="0"/>
                <a:ea typeface="Verdana" panose="020B0604030504040204" pitchFamily="34" charset="0"/>
              </a:rPr>
              <a:t>from National Geographic.</a:t>
            </a:r>
            <a:endParaRPr lang="en-US" sz="9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fontAlgn="auto">
              <a:spcAft>
                <a:spcPts val="0"/>
              </a:spcAft>
              <a:buFont typeface="Arial" panose="020B0604020202020204" pitchFamily="34" charset="0"/>
              <a:buChar char="•"/>
              <a:defRPr/>
            </a:pPr>
            <a:r>
              <a:rPr lang="en-US" sz="1800" dirty="0" smtClean="0">
                <a:latin typeface="Comic Sans MS" pitchFamily="66" charset="0"/>
                <a:ea typeface="Verdana" panose="020B0604030504040204" pitchFamily="34" charset="0"/>
              </a:rPr>
              <a:t>See the many other Organ System videos and animations linked on previous slides!</a:t>
            </a:r>
            <a:endParaRPr lang="en-US" sz="1200" dirty="0" smtClean="0">
              <a:latin typeface="Comic Sans MS" pitchFamily="66" charset="0"/>
              <a:ea typeface="Verdana" panose="020B0604030504040204" pitchFamily="34" charset="0"/>
            </a:endParaRPr>
          </a:p>
          <a:p>
            <a:pPr marL="0" indent="0" fontAlgn="auto">
              <a:spcAft>
                <a:spcPts val="0"/>
              </a:spcAft>
              <a:buFont typeface="Arial" panose="020B0604020202020204" pitchFamily="34" charset="0"/>
              <a:buNone/>
              <a:defRPr/>
            </a:pPr>
            <a:endParaRPr lang="en-US" sz="1400" dirty="0" smtClean="0">
              <a:latin typeface="Comic Sans MS" pitchFamily="66" charset="0"/>
              <a:ea typeface="Verdana" panose="020B0604030504040204" pitchFamily="34" charset="0"/>
            </a:endParaRPr>
          </a:p>
          <a:p>
            <a:pPr algn="ctr" fontAlgn="auto">
              <a:spcAft>
                <a:spcPts val="0"/>
              </a:spcAft>
              <a:buFontTx/>
              <a:buNone/>
              <a:defRPr/>
            </a:pPr>
            <a:r>
              <a:rPr lang="en-US" sz="1000" dirty="0" smtClean="0">
                <a:latin typeface="Comic Sans MS" pitchFamily="66" charset="0"/>
                <a:ea typeface="Verdana" panose="020B0604030504040204" pitchFamily="34" charset="0"/>
              </a:rPr>
              <a:t>  (You must be in PPT slideshow view to click on links.)</a:t>
            </a:r>
          </a:p>
        </p:txBody>
      </p:sp>
      <p:sp>
        <p:nvSpPr>
          <p:cNvPr id="67587" name="WordArt 5"/>
          <p:cNvSpPr>
            <a:spLocks noChangeArrowheads="1" noChangeShapeType="1" noTextEdit="1"/>
          </p:cNvSpPr>
          <p:nvPr/>
        </p:nvSpPr>
        <p:spPr bwMode="auto">
          <a:xfrm>
            <a:off x="6019800" y="762000"/>
            <a:ext cx="2514600" cy="1066800"/>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ea typeface="Comic Sans MS"/>
                <a:cs typeface="Comic Sans MS"/>
              </a:rPr>
              <a:t>Smart Links</a:t>
            </a:r>
          </a:p>
        </p:txBody>
      </p:sp>
      <p:sp>
        <p:nvSpPr>
          <p:cNvPr id="67588" name="Text Box 5"/>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r">
              <a:spcBef>
                <a:spcPct val="50000"/>
              </a:spcBef>
            </a:pPr>
            <a:r>
              <a:rPr lang="en-US" sz="1000">
                <a:latin typeface="Comic Sans MS" charset="0"/>
              </a:rPr>
              <a:t>From the  </a:t>
            </a:r>
            <a:r>
              <a:rPr lang="en-US" sz="1000">
                <a:latin typeface="Comic Sans MS" charset="0"/>
                <a:hlinkClick r:id="rId6"/>
              </a:rPr>
              <a:t>Virtual Cell Biology Classroom</a:t>
            </a:r>
            <a:r>
              <a:rPr lang="en-US" sz="1000">
                <a:latin typeface="Comic Sans MS" charset="0"/>
              </a:rPr>
              <a:t> on </a:t>
            </a:r>
            <a:r>
              <a:rPr lang="en-US" sz="1000">
                <a:latin typeface="Comic Sans MS" charset="0"/>
                <a:hlinkClick r:id="rId7"/>
              </a:rPr>
              <a:t>ScienceProfOnline.com</a:t>
            </a:r>
            <a:endParaRPr lang="en-US" sz="1000">
              <a:latin typeface="Comic Sans MS" charset="0"/>
            </a:endParaRPr>
          </a:p>
        </p:txBody>
      </p:sp>
      <p:pic>
        <p:nvPicPr>
          <p:cNvPr id="6" name="Picture 4" descr="MC90022968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9963" y="2507673"/>
            <a:ext cx="2325247" cy="231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7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latin typeface="Comic Sans MS"/>
                <a:cs typeface="Comic Sans MS"/>
              </a:rPr>
              <a:t>Anatomical Direction Terms and Body Planes</a:t>
            </a:r>
            <a:endParaRPr lang="en-US" dirty="0">
              <a:latin typeface="Comic Sans MS"/>
              <a:cs typeface="Comic Sans MS"/>
            </a:endParaRPr>
          </a:p>
        </p:txBody>
      </p:sp>
      <p:pic>
        <p:nvPicPr>
          <p:cNvPr id="4" name="Picture 3" descr="Planes_of_Bo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54" y="1229591"/>
            <a:ext cx="3351646" cy="4042638"/>
          </a:xfrm>
          <a:prstGeom prst="rect">
            <a:avLst/>
          </a:prstGeom>
        </p:spPr>
      </p:pic>
      <p:pic>
        <p:nvPicPr>
          <p:cNvPr id="6" name="Picture 5" descr="Directional_Ter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018" y="870527"/>
            <a:ext cx="4957618" cy="5011842"/>
          </a:xfrm>
          <a:prstGeom prst="rect">
            <a:avLst/>
          </a:prstGeom>
        </p:spPr>
      </p:pic>
      <p:sp>
        <p:nvSpPr>
          <p:cNvPr id="7" name="Rectangle 9"/>
          <p:cNvSpPr>
            <a:spLocks noChangeArrowheads="1"/>
          </p:cNvSpPr>
          <p:nvPr/>
        </p:nvSpPr>
        <p:spPr bwMode="auto">
          <a:xfrm>
            <a:off x="6636107" y="6488668"/>
            <a:ext cx="2507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4"/>
              </a:rPr>
              <a:t>Anatomical planes</a:t>
            </a:r>
            <a:r>
              <a:rPr lang="en-US" sz="900" dirty="0" smtClean="0">
                <a:solidFill>
                  <a:srgbClr val="000002"/>
                </a:solidFill>
                <a:latin typeface="Comic Sans MS"/>
                <a:cs typeface="Comic Sans MS"/>
              </a:rPr>
              <a:t>, Wiki; </a:t>
            </a:r>
            <a:r>
              <a:rPr lang="en-US" sz="900" dirty="0" smtClean="0">
                <a:solidFill>
                  <a:srgbClr val="000002"/>
                </a:solidFill>
                <a:latin typeface="Comic Sans MS"/>
                <a:cs typeface="Comic Sans MS"/>
                <a:hlinkClick r:id="rId5"/>
              </a:rPr>
              <a:t>Anatomical Positions</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1364321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Human Body Cavities</a:t>
            </a:r>
            <a:endParaRPr lang="en-US" sz="2800" dirty="0">
              <a:latin typeface="Comic Sans MS"/>
              <a:cs typeface="Comic Sans MS"/>
            </a:endParaRPr>
          </a:p>
        </p:txBody>
      </p:sp>
      <p:pic>
        <p:nvPicPr>
          <p:cNvPr id="3" name="Picture 2" descr="Body_cav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1" y="629227"/>
            <a:ext cx="5599545" cy="5616864"/>
          </a:xfrm>
          <a:prstGeom prst="rect">
            <a:avLst/>
          </a:prstGeom>
        </p:spPr>
      </p:pic>
      <p:pic>
        <p:nvPicPr>
          <p:cNvPr id="5" name="Picture 4" descr="Scheme_body_cavities-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273" y="738909"/>
            <a:ext cx="3198091" cy="5277427"/>
          </a:xfrm>
          <a:prstGeom prst="rect">
            <a:avLst/>
          </a:prstGeom>
        </p:spPr>
      </p:pic>
      <p:sp>
        <p:nvSpPr>
          <p:cNvPr id="15" name="Rectangle 9"/>
          <p:cNvSpPr>
            <a:spLocks noChangeArrowheads="1"/>
          </p:cNvSpPr>
          <p:nvPr/>
        </p:nvSpPr>
        <p:spPr bwMode="auto">
          <a:xfrm>
            <a:off x="7100455" y="6488668"/>
            <a:ext cx="2043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4"/>
              </a:rPr>
              <a:t>Body Cavities</a:t>
            </a:r>
            <a:r>
              <a:rPr lang="en-US" sz="900" dirty="0" smtClean="0">
                <a:solidFill>
                  <a:srgbClr val="000002"/>
                </a:solidFill>
                <a:latin typeface="Comic Sans MS"/>
                <a:cs typeface="Comic Sans MS"/>
              </a:rPr>
              <a:t> I, Wiki; </a:t>
            </a:r>
            <a:r>
              <a:rPr lang="en-US" sz="900" dirty="0" smtClean="0">
                <a:solidFill>
                  <a:srgbClr val="000002"/>
                </a:solidFill>
                <a:latin typeface="Comic Sans MS"/>
                <a:cs typeface="Comic Sans MS"/>
                <a:hlinkClick r:id="rId5"/>
              </a:rPr>
              <a:t>Body Cavities </a:t>
            </a:r>
            <a:r>
              <a:rPr lang="en-US" sz="900" dirty="0" smtClean="0">
                <a:solidFill>
                  <a:srgbClr val="000002"/>
                </a:solidFill>
                <a:latin typeface="Comic Sans MS"/>
                <a:cs typeface="Comic Sans MS"/>
              </a:rPr>
              <a:t>II, Wiki </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2295544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Human Skeleton Anterior &amp; Posterior View</a:t>
            </a:r>
            <a:endParaRPr lang="en-US" sz="2800" dirty="0">
              <a:latin typeface="Comic Sans MS"/>
              <a:cs typeface="Comic Sans MS"/>
            </a:endParaRPr>
          </a:p>
        </p:txBody>
      </p:sp>
      <p:sp>
        <p:nvSpPr>
          <p:cNvPr id="15" name="Rectangle 9"/>
          <p:cNvSpPr>
            <a:spLocks noChangeArrowheads="1"/>
          </p:cNvSpPr>
          <p:nvPr/>
        </p:nvSpPr>
        <p:spPr bwMode="auto">
          <a:xfrm>
            <a:off x="6511636" y="6488668"/>
            <a:ext cx="2632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Images: </a:t>
            </a:r>
            <a:r>
              <a:rPr lang="en-US" sz="900" dirty="0" smtClean="0">
                <a:solidFill>
                  <a:srgbClr val="000002"/>
                </a:solidFill>
                <a:latin typeface="Comic Sans MS"/>
                <a:cs typeface="Comic Sans MS"/>
                <a:hlinkClick r:id="rId2"/>
              </a:rPr>
              <a:t>Human Skeleton front </a:t>
            </a:r>
            <a:r>
              <a:rPr lang="en-US" sz="900" dirty="0" smtClean="0">
                <a:solidFill>
                  <a:srgbClr val="000002"/>
                </a:solidFill>
                <a:latin typeface="Comic Sans MS"/>
                <a:cs typeface="Comic Sans MS"/>
              </a:rPr>
              <a:t>Wiki; </a:t>
            </a:r>
            <a:r>
              <a:rPr lang="en-US" sz="900" dirty="0" smtClean="0">
                <a:solidFill>
                  <a:srgbClr val="000002"/>
                </a:solidFill>
                <a:latin typeface="Comic Sans MS"/>
                <a:cs typeface="Comic Sans MS"/>
                <a:hlinkClick r:id="rId3"/>
              </a:rPr>
              <a:t>Human Skeleton Back</a:t>
            </a:r>
            <a:r>
              <a:rPr lang="en-US" sz="900" dirty="0" smtClean="0">
                <a:solidFill>
                  <a:srgbClr val="000002"/>
                </a:solidFill>
                <a:latin typeface="Comic Sans MS"/>
                <a:cs typeface="Comic Sans MS"/>
              </a:rPr>
              <a:t>, Wiki </a:t>
            </a:r>
            <a:endParaRPr lang="en-US" sz="900" dirty="0">
              <a:solidFill>
                <a:srgbClr val="000002"/>
              </a:solidFill>
              <a:latin typeface="Comic Sans MS"/>
              <a:cs typeface="Comic Sans MS"/>
            </a:endParaRPr>
          </a:p>
        </p:txBody>
      </p:sp>
      <p:pic>
        <p:nvPicPr>
          <p:cNvPr id="4" name="Picture 3" descr="Human_skeleton_front_en.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27" y="565726"/>
            <a:ext cx="4248728" cy="5830455"/>
          </a:xfrm>
          <a:prstGeom prst="rect">
            <a:avLst/>
          </a:prstGeom>
        </p:spPr>
      </p:pic>
      <p:pic>
        <p:nvPicPr>
          <p:cNvPr id="6" name="Picture 5" descr="Human_skeleton_back_en.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911" y="531092"/>
            <a:ext cx="4345852" cy="5668818"/>
          </a:xfrm>
          <a:prstGeom prst="rect">
            <a:avLst/>
          </a:prstGeom>
        </p:spPr>
      </p:pic>
      <p:sp>
        <p:nvSpPr>
          <p:cNvPr id="7" name="Rectangle 36"/>
          <p:cNvSpPr>
            <a:spLocks noChangeArrowheads="1"/>
          </p:cNvSpPr>
          <p:nvPr/>
        </p:nvSpPr>
        <p:spPr bwMode="auto">
          <a:xfrm>
            <a:off x="3567545" y="3967113"/>
            <a:ext cx="2020455" cy="1784228"/>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lIns="82191" tIns="41095" rIns="82191" bIns="41095">
            <a:spAutoFit/>
          </a:bodyPr>
          <a:lstStyle/>
          <a:p>
            <a:pPr algn="ctr">
              <a:spcBef>
                <a:spcPct val="30000"/>
              </a:spcBef>
            </a:pPr>
            <a:r>
              <a:rPr lang="en-US" sz="1600" b="1" dirty="0" smtClean="0">
                <a:latin typeface="Comic Sans MS"/>
                <a:cs typeface="Comic Sans MS"/>
              </a:rPr>
              <a:t>Video </a:t>
            </a:r>
            <a:r>
              <a:rPr lang="en-US" sz="1600" b="1" dirty="0" smtClean="0">
                <a:solidFill>
                  <a:srgbClr val="000000"/>
                </a:solidFill>
                <a:latin typeface="Comic Sans MS"/>
                <a:cs typeface="Comic Sans MS"/>
              </a:rPr>
              <a:t>links</a:t>
            </a:r>
            <a:r>
              <a:rPr lang="en-US" sz="1600" dirty="0" smtClean="0">
                <a:solidFill>
                  <a:srgbClr val="000000"/>
                </a:solidFill>
                <a:latin typeface="Comic Sans MS"/>
                <a:cs typeface="Comic Sans MS"/>
              </a:rPr>
              <a:t>: </a:t>
            </a:r>
            <a:endParaRPr lang="en-US" sz="1600" dirty="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hlinkClick r:id="rId6"/>
              </a:rPr>
              <a:t>Human Skeletal System</a:t>
            </a:r>
            <a:endParaRPr lang="en-US" sz="1200" dirty="0" smtClean="0">
              <a:solidFill>
                <a:srgbClr val="000000"/>
              </a:solidFill>
              <a:latin typeface="Comic Sans MS"/>
              <a:cs typeface="Comic Sans MS"/>
            </a:endParaRPr>
          </a:p>
          <a:p>
            <a:pPr algn="ctr">
              <a:spcBef>
                <a:spcPct val="30000"/>
              </a:spcBef>
            </a:pPr>
            <a:endParaRPr lang="en-US" sz="300" dirty="0" smtClean="0">
              <a:solidFill>
                <a:srgbClr val="000000"/>
              </a:solidFill>
              <a:latin typeface="Comic Sans MS"/>
              <a:cs typeface="Comic Sans MS"/>
            </a:endParaRPr>
          </a:p>
          <a:p>
            <a:pPr algn="ctr">
              <a:spcBef>
                <a:spcPct val="30000"/>
              </a:spcBef>
            </a:pPr>
            <a:r>
              <a:rPr lang="en-US" sz="1200" dirty="0" smtClean="0">
                <a:solidFill>
                  <a:srgbClr val="000000"/>
                </a:solidFill>
                <a:latin typeface="Comic Sans MS"/>
                <a:cs typeface="Comic Sans MS"/>
                <a:hlinkClick r:id="rId7"/>
              </a:rPr>
              <a:t>Them Not So Dry Bones</a:t>
            </a:r>
            <a:r>
              <a:rPr lang="en-US" sz="1200" dirty="0" smtClean="0">
                <a:solidFill>
                  <a:srgbClr val="000000"/>
                </a:solidFill>
                <a:latin typeface="Comic Sans MS"/>
                <a:cs typeface="Comic Sans MS"/>
              </a:rPr>
              <a:t> </a:t>
            </a:r>
          </a:p>
          <a:p>
            <a:pPr algn="ctr">
              <a:spcBef>
                <a:spcPct val="30000"/>
              </a:spcBef>
            </a:pPr>
            <a:r>
              <a:rPr lang="en-US" sz="1050" dirty="0" smtClean="0">
                <a:solidFill>
                  <a:srgbClr val="000000"/>
                </a:solidFill>
                <a:latin typeface="Comic Sans MS"/>
                <a:cs typeface="Comic Sans MS"/>
              </a:rPr>
              <a:t>from Schoolhouse Rock</a:t>
            </a:r>
          </a:p>
          <a:p>
            <a:pPr algn="ctr">
              <a:spcBef>
                <a:spcPct val="30000"/>
              </a:spcBef>
            </a:pPr>
            <a:endParaRPr lang="en-US" sz="300" dirty="0" smtClean="0">
              <a:solidFill>
                <a:srgbClr val="000000"/>
              </a:solidFill>
              <a:latin typeface="Comic Sans MS"/>
              <a:cs typeface="Comic Sans MS"/>
              <a:hlinkClick r:id="rId8"/>
            </a:endParaRPr>
          </a:p>
          <a:p>
            <a:pPr algn="ctr">
              <a:spcBef>
                <a:spcPct val="30000"/>
              </a:spcBef>
            </a:pPr>
            <a:r>
              <a:rPr lang="en-US" sz="1200" dirty="0" smtClean="0">
                <a:solidFill>
                  <a:srgbClr val="000000"/>
                </a:solidFill>
                <a:latin typeface="Comic Sans MS"/>
                <a:cs typeface="Comic Sans MS"/>
                <a:hlinkClick r:id="rId9"/>
              </a:rPr>
              <a:t>Human Skeletal System</a:t>
            </a:r>
            <a:r>
              <a:rPr lang="en-US" sz="1200" dirty="0" smtClean="0">
                <a:solidFill>
                  <a:srgbClr val="000000"/>
                </a:solidFill>
                <a:latin typeface="Comic Sans MS"/>
                <a:cs typeface="Comic Sans MS"/>
              </a:rPr>
              <a:t>: It’s ALIVE!</a:t>
            </a:r>
          </a:p>
          <a:p>
            <a:pPr algn="ctr">
              <a:spcBef>
                <a:spcPct val="30000"/>
              </a:spcBef>
            </a:pPr>
            <a:r>
              <a:rPr lang="en-US" sz="1050" dirty="0" smtClean="0">
                <a:solidFill>
                  <a:srgbClr val="000000"/>
                </a:solidFill>
                <a:latin typeface="Comic Sans MS"/>
                <a:cs typeface="Comic Sans MS"/>
              </a:rPr>
              <a:t>from  Crash Course Biology</a:t>
            </a:r>
          </a:p>
        </p:txBody>
      </p:sp>
    </p:spTree>
    <p:extLst>
      <p:ext uri="{BB962C8B-B14F-4D97-AF65-F5344CB8AC3E}">
        <p14:creationId xmlns:p14="http://schemas.microsoft.com/office/powerpoint/2010/main" val="1132748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&amp; Appendicular Skeleton</a:t>
            </a:r>
            <a:endParaRPr lang="en-US" sz="2800" dirty="0">
              <a:latin typeface="Comic Sans MS"/>
              <a:cs typeface="Comic Sans MS"/>
            </a:endParaRPr>
          </a:p>
        </p:txBody>
      </p:sp>
      <p:pic>
        <p:nvPicPr>
          <p:cNvPr id="3" name="Picture 2" descr="Axial_AppendicularSk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3" y="856673"/>
            <a:ext cx="4883727" cy="5241252"/>
          </a:xfrm>
          <a:prstGeom prst="rect">
            <a:avLst/>
          </a:prstGeom>
        </p:spPr>
      </p:pic>
      <p:pic>
        <p:nvPicPr>
          <p:cNvPr id="7" name="Picture 6" descr="skeletal-syst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19" y="680028"/>
            <a:ext cx="3328462" cy="5843016"/>
          </a:xfrm>
          <a:prstGeom prst="rect">
            <a:avLst/>
          </a:prstGeom>
          <a:ln>
            <a:noFill/>
          </a:ln>
          <a:effectLst>
            <a:softEdge rad="112500"/>
          </a:effectLst>
        </p:spPr>
      </p:pic>
    </p:spTree>
    <p:extLst>
      <p:ext uri="{BB962C8B-B14F-4D97-AF65-F5344CB8AC3E}">
        <p14:creationId xmlns:p14="http://schemas.microsoft.com/office/powerpoint/2010/main" val="3764543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a:t>
            </a:r>
            <a:endParaRPr lang="en-US" sz="2800" dirty="0">
              <a:latin typeface="Comic Sans MS"/>
              <a:cs typeface="Comic Sans MS"/>
            </a:endParaRPr>
          </a:p>
        </p:txBody>
      </p:sp>
      <p:pic>
        <p:nvPicPr>
          <p:cNvPr id="4" name="Picture 3" descr="Axial_skeleton_diagram.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973" y="565729"/>
            <a:ext cx="7191663" cy="5761182"/>
          </a:xfrm>
          <a:prstGeom prst="rect">
            <a:avLst/>
          </a:prstGeom>
        </p:spPr>
      </p:pic>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Axial Skeleton</a:t>
            </a:r>
            <a:r>
              <a:rPr lang="en-US" sz="900" dirty="0" smtClean="0">
                <a:solidFill>
                  <a:srgbClr val="000002"/>
                </a:solidFill>
                <a:latin typeface="Comic Sans MS"/>
                <a:cs typeface="Comic Sans MS"/>
              </a:rPr>
              <a:t>, Wiki</a:t>
            </a:r>
            <a:endParaRPr lang="en-US" sz="900" dirty="0">
              <a:solidFill>
                <a:srgbClr val="000002"/>
              </a:solidFill>
              <a:latin typeface="Comic Sans MS"/>
              <a:cs typeface="Comic Sans MS"/>
            </a:endParaRPr>
          </a:p>
        </p:txBody>
      </p:sp>
    </p:spTree>
    <p:extLst>
      <p:ext uri="{BB962C8B-B14F-4D97-AF65-F5344CB8AC3E}">
        <p14:creationId xmlns:p14="http://schemas.microsoft.com/office/powerpoint/2010/main" val="252078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a:t>
            </a:r>
            <a:endParaRPr lang="en-US" sz="2800" dirty="0">
              <a:latin typeface="Comic Sans MS"/>
              <a:cs typeface="Comic Sans MS"/>
            </a:endParaRPr>
          </a:p>
        </p:txBody>
      </p:sp>
      <p:pic>
        <p:nvPicPr>
          <p:cNvPr id="3" name="Picture 2" descr="axial append skelet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91" y="689205"/>
            <a:ext cx="4433455" cy="5695431"/>
          </a:xfrm>
          <a:prstGeom prst="rect">
            <a:avLst/>
          </a:prstGeom>
        </p:spPr>
      </p:pic>
      <p:pic>
        <p:nvPicPr>
          <p:cNvPr id="5" name="Picture 4" descr="axial-skeleton-diagram-posterior.jpg"/>
          <p:cNvPicPr>
            <a:picLocks noChangeAspect="1"/>
          </p:cNvPicPr>
          <p:nvPr/>
        </p:nvPicPr>
        <p:blipFill>
          <a:blip r:embed="rId3">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tretch>
            <a:fillRect/>
          </a:stretch>
        </p:blipFill>
        <p:spPr>
          <a:xfrm>
            <a:off x="4745182" y="715817"/>
            <a:ext cx="4254102" cy="5622637"/>
          </a:xfrm>
          <a:prstGeom prst="rect">
            <a:avLst/>
          </a:prstGeom>
        </p:spPr>
      </p:pic>
    </p:spTree>
    <p:extLst>
      <p:ext uri="{BB962C8B-B14F-4D97-AF65-F5344CB8AC3E}">
        <p14:creationId xmlns:p14="http://schemas.microsoft.com/office/powerpoint/2010/main" val="4217309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latin typeface="Comic Sans MS"/>
                <a:cs typeface="Comic Sans MS"/>
              </a:rPr>
              <a:t>Axial Skeleton: Cranial  &amp; Facial Bones</a:t>
            </a:r>
            <a:endParaRPr lang="en-US" sz="2800" dirty="0">
              <a:latin typeface="Comic Sans MS"/>
              <a:cs typeface="Comic Sans MS"/>
            </a:endParaRPr>
          </a:p>
        </p:txBody>
      </p:sp>
      <p:pic>
        <p:nvPicPr>
          <p:cNvPr id="4" name="Picture 3" descr="Cranial_b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63" y="1133763"/>
            <a:ext cx="3835401" cy="4590644"/>
          </a:xfrm>
          <a:prstGeom prst="rect">
            <a:avLst/>
          </a:prstGeom>
        </p:spPr>
      </p:pic>
      <p:sp>
        <p:nvSpPr>
          <p:cNvPr id="6" name="Rectangle 9"/>
          <p:cNvSpPr>
            <a:spLocks noChangeArrowheads="1"/>
          </p:cNvSpPr>
          <p:nvPr/>
        </p:nvSpPr>
        <p:spPr bwMode="auto">
          <a:xfrm>
            <a:off x="6511636" y="6627168"/>
            <a:ext cx="2632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900" dirty="0" smtClean="0">
                <a:solidFill>
                  <a:srgbClr val="000002"/>
                </a:solidFill>
                <a:latin typeface="Comic Sans MS"/>
                <a:cs typeface="Comic Sans MS"/>
              </a:rPr>
              <a:t>Image: </a:t>
            </a:r>
            <a:r>
              <a:rPr lang="en-US" sz="900" dirty="0" smtClean="0">
                <a:solidFill>
                  <a:srgbClr val="000002"/>
                </a:solidFill>
                <a:latin typeface="Comic Sans MS"/>
                <a:cs typeface="Comic Sans MS"/>
                <a:hlinkClick r:id="rId3"/>
              </a:rPr>
              <a:t>Cranial Bones</a:t>
            </a:r>
            <a:r>
              <a:rPr lang="en-US" sz="900" dirty="0" smtClean="0">
                <a:solidFill>
                  <a:srgbClr val="000002"/>
                </a:solidFill>
                <a:latin typeface="Comic Sans MS"/>
                <a:cs typeface="Comic Sans MS"/>
              </a:rPr>
              <a:t>, </a:t>
            </a:r>
            <a:r>
              <a:rPr lang="en-US" sz="900" dirty="0">
                <a:solidFill>
                  <a:srgbClr val="000002"/>
                </a:solidFill>
                <a:latin typeface="Comic Sans MS"/>
                <a:cs typeface="Comic Sans MS"/>
                <a:hlinkClick r:id="rId4"/>
              </a:rPr>
              <a:t>Facial Bones</a:t>
            </a:r>
            <a:r>
              <a:rPr lang="en-US" sz="900" dirty="0">
                <a:solidFill>
                  <a:srgbClr val="000002"/>
                </a:solidFill>
                <a:latin typeface="Comic Sans MS"/>
                <a:cs typeface="Comic Sans MS"/>
              </a:rPr>
              <a:t>, </a:t>
            </a:r>
            <a:r>
              <a:rPr lang="en-US" sz="900" dirty="0" smtClean="0">
                <a:solidFill>
                  <a:srgbClr val="000002"/>
                </a:solidFill>
                <a:latin typeface="Comic Sans MS"/>
                <a:cs typeface="Comic Sans MS"/>
              </a:rPr>
              <a:t>Wiki</a:t>
            </a:r>
            <a:endParaRPr lang="en-US" sz="900" dirty="0">
              <a:solidFill>
                <a:srgbClr val="000002"/>
              </a:solidFill>
              <a:latin typeface="Comic Sans MS"/>
              <a:cs typeface="Comic Sans MS"/>
            </a:endParaRPr>
          </a:p>
        </p:txBody>
      </p:sp>
      <p:pic>
        <p:nvPicPr>
          <p:cNvPr id="8" name="Picture 7" descr="facial_bones.jpg"/>
          <p:cNvPicPr>
            <a:picLocks noChangeAspect="1"/>
          </p:cNvPicPr>
          <p:nvPr/>
        </p:nvPicPr>
        <p:blipFill rotWithShape="1">
          <a:blip r:embed="rId5">
            <a:extLst>
              <a:ext uri="{28A0092B-C50C-407E-A947-70E740481C1C}">
                <a14:useLocalDpi xmlns:a14="http://schemas.microsoft.com/office/drawing/2010/main" val="0"/>
              </a:ext>
            </a:extLst>
          </a:blip>
          <a:srcRect l="2016" r="4030"/>
          <a:stretch/>
        </p:blipFill>
        <p:spPr>
          <a:xfrm>
            <a:off x="4690318" y="1179945"/>
            <a:ext cx="4261104" cy="4685145"/>
          </a:xfrm>
          <a:prstGeom prst="rect">
            <a:avLst/>
          </a:prstGeom>
        </p:spPr>
      </p:pic>
    </p:spTree>
    <p:extLst>
      <p:ext uri="{BB962C8B-B14F-4D97-AF65-F5344CB8AC3E}">
        <p14:creationId xmlns:p14="http://schemas.microsoft.com/office/powerpoint/2010/main" val="41642617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5">
      <a:dk1>
        <a:srgbClr val="92D050"/>
      </a:dk1>
      <a:lt1>
        <a:sysClr val="window" lastClr="FFFFFF"/>
      </a:lt1>
      <a:dk2>
        <a:srgbClr val="455F51"/>
      </a:dk2>
      <a:lt2>
        <a:srgbClr val="E3DED1"/>
      </a:lt2>
      <a:accent1>
        <a:srgbClr val="00843B"/>
      </a:accent1>
      <a:accent2>
        <a:srgbClr val="005827"/>
      </a:accent2>
      <a:accent3>
        <a:srgbClr val="8AB833"/>
      </a:accent3>
      <a:accent4>
        <a:srgbClr val="029676"/>
      </a:accent4>
      <a:accent5>
        <a:srgbClr val="4AB5C4"/>
      </a:accent5>
      <a:accent6>
        <a:srgbClr val="0989B1"/>
      </a:accent6>
      <a:hlink>
        <a:srgbClr val="6B9F25"/>
      </a:hlink>
      <a:folHlink>
        <a:srgbClr val="BA6906"/>
      </a:folHlink>
    </a:clrScheme>
    <a:fontScheme name="SPO Anatomy">
      <a:majorFont>
        <a:latin typeface="Georgia"/>
        <a:ea typeface=""/>
        <a:cs typeface=""/>
      </a:majorFont>
      <a:minorFont>
        <a:latin typeface="Verdana"/>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3452</TotalTime>
  <Words>1187</Words>
  <Application>Microsoft Macintosh PowerPoint</Application>
  <PresentationFormat>On-screen Show (4:3)</PresentationFormat>
  <Paragraphs>131</Paragraphs>
  <Slides>22</Slides>
  <Notes>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Parallax</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Online Educational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Skeleton Lecture PPT</dc:title>
  <dc:subject/>
  <dc:creator>Tami Port</dc:creator>
  <cp:keywords/>
  <dc:description/>
  <cp:lastModifiedBy>Voicemail</cp:lastModifiedBy>
  <cp:revision>99</cp:revision>
  <dcterms:created xsi:type="dcterms:W3CDTF">2014-10-11T18:54:53Z</dcterms:created>
  <dcterms:modified xsi:type="dcterms:W3CDTF">2015-12-07T19:15:24Z</dcterms:modified>
  <cp:category/>
</cp:coreProperties>
</file>