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3" r:id="rId2"/>
    <p:sldId id="261" r:id="rId3"/>
    <p:sldId id="352" r:id="rId4"/>
    <p:sldId id="368" r:id="rId5"/>
    <p:sldId id="321" r:id="rId6"/>
    <p:sldId id="362" r:id="rId7"/>
    <p:sldId id="367" r:id="rId8"/>
    <p:sldId id="354" r:id="rId9"/>
    <p:sldId id="326" r:id="rId10"/>
    <p:sldId id="363" r:id="rId11"/>
    <p:sldId id="371" r:id="rId12"/>
    <p:sldId id="365" r:id="rId13"/>
    <p:sldId id="366" r:id="rId14"/>
    <p:sldId id="331" r:id="rId15"/>
    <p:sldId id="355" r:id="rId16"/>
    <p:sldId id="357" r:id="rId17"/>
    <p:sldId id="336" r:id="rId18"/>
    <p:sldId id="337" r:id="rId19"/>
    <p:sldId id="338" r:id="rId20"/>
    <p:sldId id="339" r:id="rId21"/>
    <p:sldId id="361" r:id="rId22"/>
    <p:sldId id="342" r:id="rId23"/>
    <p:sldId id="344" r:id="rId24"/>
    <p:sldId id="343" r:id="rId25"/>
    <p:sldId id="345" r:id="rId26"/>
    <p:sldId id="347" r:id="rId27"/>
    <p:sldId id="348" r:id="rId28"/>
    <p:sldId id="372" r:id="rId29"/>
    <p:sldId id="358" r:id="rId30"/>
    <p:sldId id="360" r:id="rId31"/>
  </p:sldIdLst>
  <p:sldSz cx="9144000" cy="6858000" type="screen4x3"/>
  <p:notesSz cx="7077075" cy="9363075"/>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33CC"/>
    <a:srgbClr val="0066FF"/>
    <a:srgbClr val="FF3300"/>
    <a:srgbClr val="E88A00"/>
    <a:srgbClr val="33CC33"/>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496"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defTabSz="939800">
              <a:defRPr sz="1200"/>
            </a:lvl1pPr>
          </a:lstStyle>
          <a:p>
            <a:pPr>
              <a:defRPr/>
            </a:pPr>
            <a:endParaRPr lang="en-US"/>
          </a:p>
        </p:txBody>
      </p:sp>
      <p:sp>
        <p:nvSpPr>
          <p:cNvPr id="4099"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8025" y="4448175"/>
            <a:ext cx="5661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defTabSz="939800">
              <a:defRPr sz="1200"/>
            </a:lvl1pPr>
          </a:lstStyle>
          <a:p>
            <a:pPr>
              <a:defRPr/>
            </a:pPr>
            <a:endParaRPr lang="en-US"/>
          </a:p>
        </p:txBody>
      </p:sp>
      <p:sp>
        <p:nvSpPr>
          <p:cNvPr id="4103"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a:defRPr sz="1200"/>
            </a:lvl1pPr>
          </a:lstStyle>
          <a:p>
            <a:pPr>
              <a:defRPr/>
            </a:pPr>
            <a:fld id="{C050C692-6BAB-42AB-97B7-1EE969E6944C}" type="slidenum">
              <a:rPr lang="en-US"/>
              <a:pPr>
                <a:defRPr/>
              </a:pPr>
              <a:t>‹#›</a:t>
            </a:fld>
            <a:endParaRPr lang="en-US"/>
          </a:p>
        </p:txBody>
      </p:sp>
    </p:spTree>
    <p:extLst>
      <p:ext uri="{BB962C8B-B14F-4D97-AF65-F5344CB8AC3E}">
        <p14:creationId xmlns:p14="http://schemas.microsoft.com/office/powerpoint/2010/main" val="893121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119963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CC703048-B0C4-41CA-99AB-09E24EF5109D}" type="slidenum">
              <a:rPr lang="en-US" sz="1200" smtClean="0"/>
              <a:pPr eaLnBrk="1" hangingPunct="1"/>
              <a:t>10</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4598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11</a:t>
            </a:fld>
            <a:endParaRPr lang="en-US" smtClean="0"/>
          </a:p>
        </p:txBody>
      </p:sp>
    </p:spTree>
    <p:extLst>
      <p:ext uri="{BB962C8B-B14F-4D97-AF65-F5344CB8AC3E}">
        <p14:creationId xmlns:p14="http://schemas.microsoft.com/office/powerpoint/2010/main" val="6459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76FAE7A5-DC85-4542-917A-94C05CE15D5A}" type="slidenum">
              <a:rPr lang="en-US" sz="1200" smtClean="0"/>
              <a:pPr eaLnBrk="1" hangingPunct="1"/>
              <a:t>12</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7487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CB094375-5ECC-492D-ADF0-42A6B9CBA478}" type="slidenum">
              <a:rPr lang="en-US" sz="1200" smtClean="0"/>
              <a:pPr eaLnBrk="1" hangingPunct="1"/>
              <a:t>13</a:t>
            </a:fld>
            <a:endParaRPr lang="en-US" sz="1200" smtClean="0"/>
          </a:p>
        </p:txBody>
      </p:sp>
      <p:sp>
        <p:nvSpPr>
          <p:cNvPr id="45059" name="Rectangle 2"/>
          <p:cNvSpPr>
            <a:spLocks noGrp="1" noRot="1" noChangeAspect="1" noChangeArrowheads="1" noTextEdit="1"/>
          </p:cNvSpPr>
          <p:nvPr>
            <p:ph type="sldImg"/>
          </p:nvPr>
        </p:nvSpPr>
        <p:spPr>
          <a:xfrm>
            <a:off x="1203325" y="701675"/>
            <a:ext cx="4683125" cy="3511550"/>
          </a:xfrm>
          <a:ln/>
        </p:spPr>
      </p:sp>
      <p:sp>
        <p:nvSpPr>
          <p:cNvPr id="45060" name="Rectangle 3"/>
          <p:cNvSpPr>
            <a:spLocks noGrp="1" noChangeArrowheads="1"/>
          </p:cNvSpPr>
          <p:nvPr>
            <p:ph type="body" idx="1"/>
          </p:nvPr>
        </p:nvSpPr>
        <p:spPr>
          <a:noFill/>
        </p:spPr>
        <p:txBody>
          <a:bodyPr/>
          <a:lstStyle/>
          <a:p>
            <a:pPr eaLnBrk="1" hangingPunct="1"/>
            <a:r>
              <a:rPr lang="en-US" smtClean="0"/>
              <a:t>Uracil</a:t>
            </a:r>
          </a:p>
          <a:p>
            <a:pPr eaLnBrk="1" hangingPunct="1"/>
            <a:endParaRPr lang="en-US" smtClean="0"/>
          </a:p>
          <a:p>
            <a:pPr eaLnBrk="1" hangingPunct="1"/>
            <a:r>
              <a:rPr lang="en-US" smtClean="0"/>
              <a:t>Thymine</a:t>
            </a:r>
          </a:p>
        </p:txBody>
      </p:sp>
    </p:spTree>
    <p:extLst>
      <p:ext uri="{BB962C8B-B14F-4D97-AF65-F5344CB8AC3E}">
        <p14:creationId xmlns:p14="http://schemas.microsoft.com/office/powerpoint/2010/main" val="318334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0BD28EB7-9AD3-4BCE-AA59-847968E79B6A}" type="slidenum">
              <a:rPr lang="en-US" sz="1200" smtClean="0"/>
              <a:pPr eaLnBrk="1" hangingPunct="1"/>
              <a:t>14</a:t>
            </a:fld>
            <a:endParaRPr lang="en-US" sz="1200" smtClean="0"/>
          </a:p>
        </p:txBody>
      </p:sp>
      <p:sp>
        <p:nvSpPr>
          <p:cNvPr id="47107" name="Rectangle 2"/>
          <p:cNvSpPr>
            <a:spLocks noGrp="1" noRot="1" noChangeAspect="1" noChangeArrowheads="1" noTextEdit="1"/>
          </p:cNvSpPr>
          <p:nvPr>
            <p:ph type="sldImg"/>
          </p:nvPr>
        </p:nvSpPr>
        <p:spPr>
          <a:xfrm>
            <a:off x="1200150" y="701675"/>
            <a:ext cx="4681538" cy="3511550"/>
          </a:xfrm>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23244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DAD768A7-DBDB-4161-BCBF-EF30ED8364E2}" type="slidenum">
              <a:rPr lang="en-US" sz="1200" smtClean="0"/>
              <a:pPr eaLnBrk="1" hangingPunct="1"/>
              <a:t>15</a:t>
            </a:fld>
            <a:endParaRPr lang="en-US" sz="1200" smtClean="0"/>
          </a:p>
        </p:txBody>
      </p:sp>
      <p:sp>
        <p:nvSpPr>
          <p:cNvPr id="48131" name="Rectangle 2"/>
          <p:cNvSpPr>
            <a:spLocks noGrp="1" noRot="1" noChangeAspect="1" noChangeArrowheads="1" noTextEdit="1"/>
          </p:cNvSpPr>
          <p:nvPr>
            <p:ph type="sldImg"/>
          </p:nvPr>
        </p:nvSpPr>
        <p:spPr>
          <a:xfrm>
            <a:off x="1200150" y="701675"/>
            <a:ext cx="4681538" cy="3511550"/>
          </a:xfrm>
          <a:ln/>
        </p:spPr>
      </p:sp>
      <p:sp>
        <p:nvSpPr>
          <p:cNvPr id="48132" name="Rectangle 3"/>
          <p:cNvSpPr>
            <a:spLocks noGrp="1" noChangeArrowheads="1"/>
          </p:cNvSpPr>
          <p:nvPr>
            <p:ph type="body" idx="1"/>
          </p:nvPr>
        </p:nvSpPr>
        <p:spPr>
          <a:noFill/>
        </p:spPr>
        <p:txBody>
          <a:bodyPr/>
          <a:lstStyle/>
          <a:p>
            <a:pPr eaLnBrk="1" hangingPunct="1"/>
            <a:r>
              <a:rPr lang="en-US" dirty="0" smtClean="0"/>
              <a:t>blueprint</a:t>
            </a:r>
          </a:p>
          <a:p>
            <a:pPr eaLnBrk="1" hangingPunct="1"/>
            <a:endParaRPr lang="en-US" dirty="0" smtClean="0"/>
          </a:p>
          <a:p>
            <a:pPr eaLnBrk="1" hangingPunct="1"/>
            <a:r>
              <a:rPr lang="en-US" dirty="0" smtClean="0"/>
              <a:t>factory</a:t>
            </a:r>
          </a:p>
          <a:p>
            <a:pPr eaLnBrk="1" hangingPunct="1"/>
            <a:endParaRPr lang="en-US" dirty="0" smtClean="0"/>
          </a:p>
          <a:p>
            <a:pPr eaLnBrk="1" hangingPunct="1"/>
            <a:r>
              <a:rPr lang="en-US" dirty="0" smtClean="0"/>
              <a:t>truck</a:t>
            </a:r>
          </a:p>
          <a:p>
            <a:pPr eaLnBrk="1" hangingPunct="1"/>
            <a:endParaRPr lang="en-US" dirty="0" smtClean="0"/>
          </a:p>
        </p:txBody>
      </p:sp>
    </p:spTree>
    <p:extLst>
      <p:ext uri="{BB962C8B-B14F-4D97-AF65-F5344CB8AC3E}">
        <p14:creationId xmlns:p14="http://schemas.microsoft.com/office/powerpoint/2010/main" val="84502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00847EFC-A5B2-409E-92DC-CB080EA34152}" type="slidenum">
              <a:rPr lang="en-US" sz="1200" smtClean="0"/>
              <a:pPr eaLnBrk="1" hangingPunct="1"/>
              <a:t>16</a:t>
            </a:fld>
            <a:endParaRPr lang="en-US" sz="1200" smtClean="0"/>
          </a:p>
        </p:txBody>
      </p:sp>
      <p:sp>
        <p:nvSpPr>
          <p:cNvPr id="49155" name="Rectangle 2"/>
          <p:cNvSpPr>
            <a:spLocks noGrp="1" noRot="1" noChangeAspect="1" noChangeArrowheads="1" noTextEdit="1"/>
          </p:cNvSpPr>
          <p:nvPr>
            <p:ph type="sldImg"/>
          </p:nvPr>
        </p:nvSpPr>
        <p:spPr>
          <a:xfrm>
            <a:off x="1200150" y="701675"/>
            <a:ext cx="4683125" cy="3511550"/>
          </a:xfrm>
          <a:ln/>
        </p:spPr>
      </p:sp>
      <p:sp>
        <p:nvSpPr>
          <p:cNvPr id="49156"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a:p>
            <a:pPr eaLnBrk="1" hangingPunct="1"/>
            <a:r>
              <a:rPr lang="en-US" dirty="0" smtClean="0"/>
              <a:t>Ribosomes</a:t>
            </a:r>
          </a:p>
          <a:p>
            <a:pPr eaLnBrk="1" hangingPunct="1"/>
            <a:endParaRPr lang="en-US" dirty="0" smtClean="0"/>
          </a:p>
          <a:p>
            <a:pPr eaLnBrk="1" hangingPunct="1"/>
            <a:r>
              <a:rPr lang="en-US" dirty="0" smtClean="0"/>
              <a:t>Codon</a:t>
            </a:r>
          </a:p>
          <a:p>
            <a:pPr eaLnBrk="1" hangingPunct="1"/>
            <a:endParaRPr lang="en-US" dirty="0" smtClean="0"/>
          </a:p>
          <a:p>
            <a:pPr eaLnBrk="1" hangingPunct="1"/>
            <a:r>
              <a:rPr lang="en-US" dirty="0" smtClean="0"/>
              <a:t>Anti-codon</a:t>
            </a:r>
          </a:p>
        </p:txBody>
      </p:sp>
    </p:spTree>
    <p:extLst>
      <p:ext uri="{BB962C8B-B14F-4D97-AF65-F5344CB8AC3E}">
        <p14:creationId xmlns:p14="http://schemas.microsoft.com/office/powerpoint/2010/main" val="322766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16B5C311-61A9-48BC-8775-0B0282EF83BF}" type="slidenum">
              <a:rPr lang="en-US" sz="1200" smtClean="0"/>
              <a:pPr eaLnBrk="1" hangingPunct="1"/>
              <a:t>17</a:t>
            </a:fld>
            <a:endParaRPr lang="en-US" sz="1200" smtClean="0"/>
          </a:p>
        </p:txBody>
      </p:sp>
      <p:sp>
        <p:nvSpPr>
          <p:cNvPr id="50179" name="Rectangle 2"/>
          <p:cNvSpPr>
            <a:spLocks noGrp="1" noRot="1" noChangeAspect="1" noChangeArrowheads="1" noTextEdit="1"/>
          </p:cNvSpPr>
          <p:nvPr>
            <p:ph type="sldImg"/>
          </p:nvPr>
        </p:nvSpPr>
        <p:spPr>
          <a:xfrm>
            <a:off x="1200150" y="701675"/>
            <a:ext cx="4681538" cy="3511550"/>
          </a:xfrm>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3205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9F830360-556C-46CD-9EC4-BFF1445BBEC3}" type="slidenum">
              <a:rPr lang="en-US" sz="1200" smtClean="0"/>
              <a:pPr eaLnBrk="1" hangingPunct="1"/>
              <a:t>18</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35646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429DA7D2-C52B-4ECD-9993-3492EF77F652}" type="slidenum">
              <a:rPr lang="en-US" sz="1200" smtClean="0"/>
              <a:pPr eaLnBrk="1" hangingPunct="1"/>
              <a:t>19</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z="1400" dirty="0" smtClean="0"/>
          </a:p>
        </p:txBody>
      </p:sp>
    </p:spTree>
    <p:extLst>
      <p:ext uri="{BB962C8B-B14F-4D97-AF65-F5344CB8AC3E}">
        <p14:creationId xmlns:p14="http://schemas.microsoft.com/office/powerpoint/2010/main" val="318475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B8AC02F5-68B1-4E4D-B4AA-2C65515304D1}" type="slidenum">
              <a:rPr lang="en-US" sz="1200" smtClean="0"/>
              <a:pPr eaLnBrk="1" hangingPunct="1"/>
              <a:t>2</a:t>
            </a:fld>
            <a:endParaRPr 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94933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94CA85D3-745E-4CFA-989E-9960B68C5659}" type="slidenum">
              <a:rPr lang="en-US" sz="1200" smtClean="0"/>
              <a:pPr eaLnBrk="1" hangingPunct="1"/>
              <a:t>20</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12364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EC0C56D7-C774-4DA1-8841-3A2C51BB7A01}" type="slidenum">
              <a:rPr lang="en-US" sz="1200" smtClean="0"/>
              <a:pPr eaLnBrk="1" hangingPunct="1"/>
              <a:t>21</a:t>
            </a:fld>
            <a:endParaRPr lang="en-US" sz="1200" smtClean="0"/>
          </a:p>
        </p:txBody>
      </p:sp>
      <p:sp>
        <p:nvSpPr>
          <p:cNvPr id="54275" name="Rectangle 2"/>
          <p:cNvSpPr>
            <a:spLocks noGrp="1" noRot="1" noChangeAspect="1" noChangeArrowheads="1" noTextEdit="1"/>
          </p:cNvSpPr>
          <p:nvPr>
            <p:ph type="sldImg"/>
          </p:nvPr>
        </p:nvSpPr>
        <p:spPr>
          <a:xfrm>
            <a:off x="1200150" y="701675"/>
            <a:ext cx="4681538" cy="3511550"/>
          </a:xfrm>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317351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28C32435-EDAD-4CF8-912A-1B5BDCFF6FDF}" type="slidenum">
              <a:rPr lang="en-US" sz="1200" smtClean="0"/>
              <a:pPr eaLnBrk="1" hangingPunct="1"/>
              <a:t>22</a:t>
            </a:fld>
            <a:endParaRPr lang="en-US" sz="1200" smtClean="0"/>
          </a:p>
        </p:txBody>
      </p:sp>
      <p:sp>
        <p:nvSpPr>
          <p:cNvPr id="55299" name="Rectangle 2"/>
          <p:cNvSpPr>
            <a:spLocks noGrp="1" noRot="1" noChangeAspect="1" noChangeArrowheads="1" noTextEdit="1"/>
          </p:cNvSpPr>
          <p:nvPr>
            <p:ph type="sldImg"/>
          </p:nvPr>
        </p:nvSpPr>
        <p:spPr>
          <a:xfrm>
            <a:off x="1200150" y="701675"/>
            <a:ext cx="4681538" cy="3511550"/>
          </a:xfrm>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41423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761C6692-9618-4727-B1A7-FE42CDC105E1}" type="slidenum">
              <a:rPr lang="en-US" sz="1200" smtClean="0"/>
              <a:pPr eaLnBrk="1" hangingPunct="1"/>
              <a:t>23</a:t>
            </a:fld>
            <a:endParaRPr lang="en-US" sz="1200" smtClean="0"/>
          </a:p>
        </p:txBody>
      </p:sp>
      <p:sp>
        <p:nvSpPr>
          <p:cNvPr id="56323" name="Rectangle 2"/>
          <p:cNvSpPr>
            <a:spLocks noGrp="1" noRot="1" noChangeAspect="1" noChangeArrowheads="1" noTextEdit="1"/>
          </p:cNvSpPr>
          <p:nvPr>
            <p:ph type="sldImg"/>
          </p:nvPr>
        </p:nvSpPr>
        <p:spPr>
          <a:xfrm>
            <a:off x="1200150" y="701675"/>
            <a:ext cx="4681538" cy="3511550"/>
          </a:xfrm>
          <a:ln/>
        </p:spPr>
      </p:sp>
      <p:sp>
        <p:nvSpPr>
          <p:cNvPr id="5632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6946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CBCA2C80-DBA9-4A8D-AAAB-D561B0C8EF30}" type="slidenum">
              <a:rPr lang="en-US" sz="1200" smtClean="0"/>
              <a:pPr eaLnBrk="1" hangingPunct="1"/>
              <a:t>24</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z="1600" dirty="0" smtClean="0"/>
          </a:p>
        </p:txBody>
      </p:sp>
    </p:spTree>
    <p:extLst>
      <p:ext uri="{BB962C8B-B14F-4D97-AF65-F5344CB8AC3E}">
        <p14:creationId xmlns:p14="http://schemas.microsoft.com/office/powerpoint/2010/main" val="361196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CB9AD635-35FE-4338-AC55-5467F5FD406A}" type="slidenum">
              <a:rPr lang="en-US" sz="1200" smtClean="0"/>
              <a:pPr eaLnBrk="1" hangingPunct="1"/>
              <a:t>25</a:t>
            </a:fld>
            <a:endParaRPr lang="en-US" sz="1200" smtClean="0"/>
          </a:p>
        </p:txBody>
      </p:sp>
      <p:sp>
        <p:nvSpPr>
          <p:cNvPr id="58371" name="Rectangle 2"/>
          <p:cNvSpPr>
            <a:spLocks noGrp="1" noRot="1" noChangeAspect="1" noChangeArrowheads="1" noTextEdit="1"/>
          </p:cNvSpPr>
          <p:nvPr>
            <p:ph type="sldImg"/>
          </p:nvPr>
        </p:nvSpPr>
        <p:spPr>
          <a:xfrm>
            <a:off x="1200150" y="701675"/>
            <a:ext cx="4681538" cy="3511550"/>
          </a:xfrm>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24037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71564309-F691-4510-95D2-1DD8B42D621C}" type="slidenum">
              <a:rPr lang="en-US" sz="1200" smtClean="0"/>
              <a:pPr eaLnBrk="1" hangingPunct="1"/>
              <a:t>26</a:t>
            </a:fld>
            <a:endParaRPr lang="en-US" sz="1200" smtClean="0"/>
          </a:p>
        </p:txBody>
      </p:sp>
      <p:sp>
        <p:nvSpPr>
          <p:cNvPr id="59395" name="Rectangle 2"/>
          <p:cNvSpPr>
            <a:spLocks noGrp="1" noRot="1" noChangeAspect="1" noChangeArrowheads="1" noTextEdit="1"/>
          </p:cNvSpPr>
          <p:nvPr>
            <p:ph type="sldImg"/>
          </p:nvPr>
        </p:nvSpPr>
        <p:spPr>
          <a:xfrm>
            <a:off x="1200150" y="701675"/>
            <a:ext cx="4681538" cy="3511550"/>
          </a:xfrm>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78017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E7041699-86AB-4BF4-BA34-4C0766A0F2A7}" type="slidenum">
              <a:rPr lang="en-US" sz="1200" smtClean="0"/>
              <a:pPr eaLnBrk="1" hangingPunct="1"/>
              <a:t>27</a:t>
            </a:fld>
            <a:endParaRPr lang="en-US" sz="1200" smtClean="0"/>
          </a:p>
        </p:txBody>
      </p:sp>
      <p:sp>
        <p:nvSpPr>
          <p:cNvPr id="60419" name="Rectangle 2"/>
          <p:cNvSpPr>
            <a:spLocks noGrp="1" noRot="1" noChangeAspect="1" noChangeArrowheads="1" noTextEdit="1"/>
          </p:cNvSpPr>
          <p:nvPr>
            <p:ph type="sldImg"/>
          </p:nvPr>
        </p:nvSpPr>
        <p:spPr>
          <a:xfrm>
            <a:off x="1200150" y="701675"/>
            <a:ext cx="4681538" cy="3511550"/>
          </a:xfrm>
          <a:ln/>
        </p:spPr>
      </p:sp>
      <p:sp>
        <p:nvSpPr>
          <p:cNvPr id="6042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82145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28</a:t>
            </a:fld>
            <a:endParaRPr lang="en-US" smtClean="0"/>
          </a:p>
        </p:txBody>
      </p:sp>
    </p:spTree>
    <p:extLst>
      <p:ext uri="{BB962C8B-B14F-4D97-AF65-F5344CB8AC3E}">
        <p14:creationId xmlns:p14="http://schemas.microsoft.com/office/powerpoint/2010/main" val="2364818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BB98C134-2FE2-4E8A-8B07-EB861C617E3E}" type="slidenum">
              <a:rPr lang="en-US" sz="1200" smtClean="0"/>
              <a:pPr eaLnBrk="1" hangingPunct="1"/>
              <a:t>29</a:t>
            </a:fld>
            <a:endParaRPr lang="en-US" sz="1200" smtClean="0"/>
          </a:p>
        </p:txBody>
      </p:sp>
      <p:sp>
        <p:nvSpPr>
          <p:cNvPr id="61443" name="Rectangle 2"/>
          <p:cNvSpPr>
            <a:spLocks noGrp="1" noRot="1" noChangeAspect="1" noChangeArrowheads="1" noTextEdit="1"/>
          </p:cNvSpPr>
          <p:nvPr>
            <p:ph type="sldImg"/>
          </p:nvPr>
        </p:nvSpPr>
        <p:spPr>
          <a:xfrm>
            <a:off x="1200150" y="703263"/>
            <a:ext cx="4679950" cy="3509962"/>
          </a:xfrm>
          <a:ln/>
        </p:spPr>
      </p:sp>
      <p:sp>
        <p:nvSpPr>
          <p:cNvPr id="61444"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275604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C92A3E98-0C61-4822-A5BA-41CAE0A2E886}" type="slidenum">
              <a:rPr lang="en-US" sz="1200" smtClean="0"/>
              <a:pPr eaLnBrk="1" hangingPunct="1"/>
              <a:t>3</a:t>
            </a:fld>
            <a:endParaRPr lang="en-US" sz="1200" smtClean="0"/>
          </a:p>
        </p:txBody>
      </p:sp>
      <p:sp>
        <p:nvSpPr>
          <p:cNvPr id="35843" name="Rectangle 2"/>
          <p:cNvSpPr>
            <a:spLocks noGrp="1" noRot="1" noChangeAspect="1" noChangeArrowheads="1" noTextEdit="1"/>
          </p:cNvSpPr>
          <p:nvPr>
            <p:ph type="sldImg"/>
          </p:nvPr>
        </p:nvSpPr>
        <p:spPr>
          <a:xfrm>
            <a:off x="1203325" y="701675"/>
            <a:ext cx="4681538" cy="3511550"/>
          </a:xfrm>
          <a:ln/>
        </p:spPr>
      </p:sp>
      <p:sp>
        <p:nvSpPr>
          <p:cNvPr id="35844"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24443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A53257BC-B1B4-4F9D-9822-6E58BA591115}" type="slidenum">
              <a:rPr lang="en-US" sz="1200" smtClean="0"/>
              <a:pPr eaLnBrk="1" hangingPunct="1"/>
              <a:t>30</a:t>
            </a:fld>
            <a:endParaRPr lang="en-US" sz="1200" smtClean="0"/>
          </a:p>
        </p:txBody>
      </p:sp>
      <p:sp>
        <p:nvSpPr>
          <p:cNvPr id="63491" name="Rectangle 2"/>
          <p:cNvSpPr>
            <a:spLocks noGrp="1" noRot="1" noChangeAspect="1" noChangeArrowheads="1" noTextEdit="1"/>
          </p:cNvSpPr>
          <p:nvPr>
            <p:ph type="sldImg"/>
          </p:nvPr>
        </p:nvSpPr>
        <p:spPr>
          <a:xfrm>
            <a:off x="1196975" y="703263"/>
            <a:ext cx="4683125" cy="3511550"/>
          </a:xfrm>
          <a:ln/>
        </p:spPr>
      </p:sp>
      <p:sp>
        <p:nvSpPr>
          <p:cNvPr id="63492"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7611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767A9C49-6BF9-4E9B-A33D-8382422F99C3}" type="slidenum">
              <a:rPr lang="en-US" sz="1200" smtClean="0"/>
              <a:pPr eaLnBrk="1" hangingPunct="1"/>
              <a:t>4</a:t>
            </a:fld>
            <a:endParaRPr lang="en-US" sz="1200" smtClean="0"/>
          </a:p>
        </p:txBody>
      </p:sp>
      <p:sp>
        <p:nvSpPr>
          <p:cNvPr id="36867" name="Rectangle 2"/>
          <p:cNvSpPr>
            <a:spLocks noGrp="1" noRot="1" noChangeAspect="1" noChangeArrowheads="1" noTextEdit="1"/>
          </p:cNvSpPr>
          <p:nvPr>
            <p:ph type="sldImg"/>
          </p:nvPr>
        </p:nvSpPr>
        <p:spPr>
          <a:xfrm>
            <a:off x="1203325" y="701675"/>
            <a:ext cx="4681538" cy="3511550"/>
          </a:xfrm>
          <a:ln/>
        </p:spPr>
      </p:sp>
      <p:sp>
        <p:nvSpPr>
          <p:cNvPr id="36868"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316156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12075960-032A-4DC7-A17B-BB340B955F4E}" type="slidenum">
              <a:rPr lang="en-US" sz="1200" smtClean="0"/>
              <a:pPr eaLnBrk="1" hangingPunct="1"/>
              <a:t>5</a:t>
            </a:fld>
            <a:endParaRPr lang="en-US" sz="1200" smtClean="0"/>
          </a:p>
        </p:txBody>
      </p:sp>
      <p:sp>
        <p:nvSpPr>
          <p:cNvPr id="37891" name="Rectangle 2"/>
          <p:cNvSpPr>
            <a:spLocks noGrp="1" noRot="1" noChangeAspect="1" noChangeArrowheads="1" noTextEdit="1"/>
          </p:cNvSpPr>
          <p:nvPr>
            <p:ph type="sldImg"/>
          </p:nvPr>
        </p:nvSpPr>
        <p:spPr>
          <a:xfrm>
            <a:off x="1195388" y="700088"/>
            <a:ext cx="4686300" cy="3514725"/>
          </a:xfrm>
          <a:ln/>
        </p:spPr>
      </p:sp>
      <p:sp>
        <p:nvSpPr>
          <p:cNvPr id="37892" name="Rectangle 3"/>
          <p:cNvSpPr>
            <a:spLocks noGrp="1" noChangeArrowheads="1"/>
          </p:cNvSpPr>
          <p:nvPr>
            <p:ph type="body" idx="1"/>
          </p:nvPr>
        </p:nvSpPr>
        <p:spPr>
          <a:xfrm>
            <a:off x="941388" y="4446588"/>
            <a:ext cx="5194300" cy="4216400"/>
          </a:xfrm>
          <a:noFill/>
        </p:spPr>
        <p:txBody>
          <a:bodyPr/>
          <a:lstStyle/>
          <a:p>
            <a:pPr eaLnBrk="1" hangingPunct="1"/>
            <a:endParaRPr lang="en-US" sz="1000" dirty="0" smtClean="0"/>
          </a:p>
        </p:txBody>
      </p:sp>
    </p:spTree>
    <p:extLst>
      <p:ext uri="{BB962C8B-B14F-4D97-AF65-F5344CB8AC3E}">
        <p14:creationId xmlns:p14="http://schemas.microsoft.com/office/powerpoint/2010/main" val="126503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E92A4FC2-77C0-4FE0-A37F-CED5C4B339AD}" type="slidenum">
              <a:rPr lang="en-US" sz="1200" smtClean="0"/>
              <a:pPr eaLnBrk="1" hangingPunct="1"/>
              <a:t>6</a:t>
            </a:fld>
            <a:endParaRPr lang="en-US" sz="1200" smtClean="0"/>
          </a:p>
        </p:txBody>
      </p:sp>
      <p:sp>
        <p:nvSpPr>
          <p:cNvPr id="38915" name="Rectangle 2"/>
          <p:cNvSpPr>
            <a:spLocks noGrp="1" noRot="1" noChangeAspect="1" noChangeArrowheads="1" noTextEdit="1"/>
          </p:cNvSpPr>
          <p:nvPr>
            <p:ph type="sldImg"/>
          </p:nvPr>
        </p:nvSpPr>
        <p:spPr>
          <a:xfrm>
            <a:off x="1195388" y="700088"/>
            <a:ext cx="4687887" cy="3514725"/>
          </a:xfrm>
          <a:ln/>
        </p:spPr>
      </p:sp>
      <p:sp>
        <p:nvSpPr>
          <p:cNvPr id="38916" name="Rectangle 3"/>
          <p:cNvSpPr>
            <a:spLocks noGrp="1" noChangeArrowheads="1"/>
          </p:cNvSpPr>
          <p:nvPr>
            <p:ph type="body" idx="1"/>
          </p:nvPr>
        </p:nvSpPr>
        <p:spPr>
          <a:xfrm>
            <a:off x="941388" y="4446588"/>
            <a:ext cx="5194300" cy="4216400"/>
          </a:xfrm>
          <a:noFill/>
        </p:spPr>
        <p:txBody>
          <a:bodyPr/>
          <a:lstStyle/>
          <a:p>
            <a:pPr eaLnBrk="1" hangingPunct="1"/>
            <a:endParaRPr lang="en-US" dirty="0" smtClean="0"/>
          </a:p>
        </p:txBody>
      </p:sp>
    </p:spTree>
    <p:extLst>
      <p:ext uri="{BB962C8B-B14F-4D97-AF65-F5344CB8AC3E}">
        <p14:creationId xmlns:p14="http://schemas.microsoft.com/office/powerpoint/2010/main" val="124891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960B2D89-DE35-4C6F-AA06-5ABA938184C4}" type="slidenum">
              <a:rPr lang="en-US" sz="1200" smtClean="0"/>
              <a:pPr eaLnBrk="1" hangingPunct="1"/>
              <a:t>7</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33987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8FF6DAC8-8965-47B1-AC83-2361765719A1}" type="slidenum">
              <a:rPr lang="en-US" sz="1200" smtClean="0"/>
              <a:pPr eaLnBrk="1" hangingPunct="1"/>
              <a:t>8</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latin typeface="Comic Sans MS" pitchFamily="66" charset="0"/>
              </a:rPr>
              <a:t>Before a cell divides, it must first make a copy of its genetic material .</a:t>
            </a:r>
          </a:p>
          <a:p>
            <a:pPr eaLnBrk="1" hangingPunct="1"/>
            <a:endParaRPr lang="en-US" smtClean="0"/>
          </a:p>
          <a:p>
            <a:pPr eaLnBrk="1" hangingPunct="1"/>
            <a:r>
              <a:rPr lang="en-US" smtClean="0"/>
              <a:t>Replication</a:t>
            </a:r>
          </a:p>
        </p:txBody>
      </p:sp>
    </p:spTree>
    <p:extLst>
      <p:ext uri="{BB962C8B-B14F-4D97-AF65-F5344CB8AC3E}">
        <p14:creationId xmlns:p14="http://schemas.microsoft.com/office/powerpoint/2010/main" val="276459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9800" eaLnBrk="0" hangingPunct="0">
              <a:defRPr sz="1600">
                <a:solidFill>
                  <a:schemeClr val="tx1"/>
                </a:solidFill>
                <a:latin typeface="Arial" charset="0"/>
              </a:defRPr>
            </a:lvl1pPr>
            <a:lvl2pPr marL="742950" indent="-285750" defTabSz="939800" eaLnBrk="0" hangingPunct="0">
              <a:defRPr sz="1600">
                <a:solidFill>
                  <a:schemeClr val="tx1"/>
                </a:solidFill>
                <a:latin typeface="Arial" charset="0"/>
              </a:defRPr>
            </a:lvl2pPr>
            <a:lvl3pPr marL="1143000" indent="-228600" defTabSz="939800" eaLnBrk="0" hangingPunct="0">
              <a:defRPr sz="1600">
                <a:solidFill>
                  <a:schemeClr val="tx1"/>
                </a:solidFill>
                <a:latin typeface="Arial" charset="0"/>
              </a:defRPr>
            </a:lvl3pPr>
            <a:lvl4pPr marL="1600200" indent="-228600" defTabSz="939800" eaLnBrk="0" hangingPunct="0">
              <a:defRPr sz="1600">
                <a:solidFill>
                  <a:schemeClr val="tx1"/>
                </a:solidFill>
                <a:latin typeface="Arial" charset="0"/>
              </a:defRPr>
            </a:lvl4pPr>
            <a:lvl5pPr marL="2057400" indent="-228600" defTabSz="939800" eaLnBrk="0" hangingPunct="0">
              <a:defRPr sz="1600">
                <a:solidFill>
                  <a:schemeClr val="tx1"/>
                </a:solidFill>
                <a:latin typeface="Arial" charset="0"/>
              </a:defRPr>
            </a:lvl5pPr>
            <a:lvl6pPr marL="2514600" indent="-228600" defTabSz="939800" eaLnBrk="0" fontAlgn="base" hangingPunct="0">
              <a:spcBef>
                <a:spcPct val="0"/>
              </a:spcBef>
              <a:spcAft>
                <a:spcPct val="0"/>
              </a:spcAft>
              <a:defRPr sz="1600">
                <a:solidFill>
                  <a:schemeClr val="tx1"/>
                </a:solidFill>
                <a:latin typeface="Arial" charset="0"/>
              </a:defRPr>
            </a:lvl6pPr>
            <a:lvl7pPr marL="2971800" indent="-228600" defTabSz="939800" eaLnBrk="0" fontAlgn="base" hangingPunct="0">
              <a:spcBef>
                <a:spcPct val="0"/>
              </a:spcBef>
              <a:spcAft>
                <a:spcPct val="0"/>
              </a:spcAft>
              <a:defRPr sz="1600">
                <a:solidFill>
                  <a:schemeClr val="tx1"/>
                </a:solidFill>
                <a:latin typeface="Arial" charset="0"/>
              </a:defRPr>
            </a:lvl7pPr>
            <a:lvl8pPr marL="3429000" indent="-228600" defTabSz="939800" eaLnBrk="0" fontAlgn="base" hangingPunct="0">
              <a:spcBef>
                <a:spcPct val="0"/>
              </a:spcBef>
              <a:spcAft>
                <a:spcPct val="0"/>
              </a:spcAft>
              <a:defRPr sz="1600">
                <a:solidFill>
                  <a:schemeClr val="tx1"/>
                </a:solidFill>
                <a:latin typeface="Arial" charset="0"/>
              </a:defRPr>
            </a:lvl8pPr>
            <a:lvl9pPr marL="3886200" indent="-228600" defTabSz="939800" eaLnBrk="0" fontAlgn="base" hangingPunct="0">
              <a:spcBef>
                <a:spcPct val="0"/>
              </a:spcBef>
              <a:spcAft>
                <a:spcPct val="0"/>
              </a:spcAft>
              <a:defRPr sz="1600">
                <a:solidFill>
                  <a:schemeClr val="tx1"/>
                </a:solidFill>
                <a:latin typeface="Arial" charset="0"/>
              </a:defRPr>
            </a:lvl9pPr>
          </a:lstStyle>
          <a:p>
            <a:pPr eaLnBrk="1" hangingPunct="1"/>
            <a:fld id="{3F612A9B-AC9F-4FEE-8E5F-FF3D1AA715B0}" type="slidenum">
              <a:rPr lang="en-US" sz="1200" smtClean="0"/>
              <a:pPr eaLnBrk="1" hangingPunct="1"/>
              <a:t>9</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z="3600" dirty="0" smtClean="0"/>
          </a:p>
        </p:txBody>
      </p:sp>
    </p:spTree>
    <p:extLst>
      <p:ext uri="{BB962C8B-B14F-4D97-AF65-F5344CB8AC3E}">
        <p14:creationId xmlns:p14="http://schemas.microsoft.com/office/powerpoint/2010/main" val="283146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06F3B-C691-4AF5-A5E1-E86115411677}" type="slidenum">
              <a:rPr lang="en-US"/>
              <a:pPr>
                <a:defRPr/>
              </a:pPr>
              <a:t>‹#›</a:t>
            </a:fld>
            <a:endParaRPr lang="en-US"/>
          </a:p>
        </p:txBody>
      </p:sp>
    </p:spTree>
    <p:extLst>
      <p:ext uri="{BB962C8B-B14F-4D97-AF65-F5344CB8AC3E}">
        <p14:creationId xmlns:p14="http://schemas.microsoft.com/office/powerpoint/2010/main" val="223775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B356A-4CDF-4DE1-8FB8-ADECA8BD2444}" type="slidenum">
              <a:rPr lang="en-US"/>
              <a:pPr>
                <a:defRPr/>
              </a:pPr>
              <a:t>‹#›</a:t>
            </a:fld>
            <a:endParaRPr lang="en-US"/>
          </a:p>
        </p:txBody>
      </p:sp>
    </p:spTree>
    <p:extLst>
      <p:ext uri="{BB962C8B-B14F-4D97-AF65-F5344CB8AC3E}">
        <p14:creationId xmlns:p14="http://schemas.microsoft.com/office/powerpoint/2010/main" val="200951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FC5CB8-B193-44D8-954D-06461460C104}" type="slidenum">
              <a:rPr lang="en-US"/>
              <a:pPr>
                <a:defRPr/>
              </a:pPr>
              <a:t>‹#›</a:t>
            </a:fld>
            <a:endParaRPr lang="en-US"/>
          </a:p>
        </p:txBody>
      </p:sp>
    </p:spTree>
    <p:extLst>
      <p:ext uri="{BB962C8B-B14F-4D97-AF65-F5344CB8AC3E}">
        <p14:creationId xmlns:p14="http://schemas.microsoft.com/office/powerpoint/2010/main" val="290848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79EB512-EA33-4036-A0FF-C9F81392440C}" type="slidenum">
              <a:rPr lang="en-US"/>
              <a:pPr>
                <a:defRPr/>
              </a:pPr>
              <a:t>‹#›</a:t>
            </a:fld>
            <a:endParaRPr lang="en-US"/>
          </a:p>
        </p:txBody>
      </p:sp>
    </p:spTree>
    <p:extLst>
      <p:ext uri="{BB962C8B-B14F-4D97-AF65-F5344CB8AC3E}">
        <p14:creationId xmlns:p14="http://schemas.microsoft.com/office/powerpoint/2010/main" val="201157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53F2F-8F94-42DD-ABF4-D749B68AC8B6}" type="slidenum">
              <a:rPr lang="en-US"/>
              <a:pPr>
                <a:defRPr/>
              </a:pPr>
              <a:t>‹#›</a:t>
            </a:fld>
            <a:endParaRPr lang="en-US"/>
          </a:p>
        </p:txBody>
      </p:sp>
    </p:spTree>
    <p:extLst>
      <p:ext uri="{BB962C8B-B14F-4D97-AF65-F5344CB8AC3E}">
        <p14:creationId xmlns:p14="http://schemas.microsoft.com/office/powerpoint/2010/main" val="16002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DA8908-CD47-43AF-B1A4-9211FBDC0EDD}" type="slidenum">
              <a:rPr lang="en-US"/>
              <a:pPr>
                <a:defRPr/>
              </a:pPr>
              <a:t>‹#›</a:t>
            </a:fld>
            <a:endParaRPr lang="en-US"/>
          </a:p>
        </p:txBody>
      </p:sp>
    </p:spTree>
    <p:extLst>
      <p:ext uri="{BB962C8B-B14F-4D97-AF65-F5344CB8AC3E}">
        <p14:creationId xmlns:p14="http://schemas.microsoft.com/office/powerpoint/2010/main" val="362291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91B783-18B9-4E15-B709-2770223BED94}" type="slidenum">
              <a:rPr lang="en-US"/>
              <a:pPr>
                <a:defRPr/>
              </a:pPr>
              <a:t>‹#›</a:t>
            </a:fld>
            <a:endParaRPr lang="en-US"/>
          </a:p>
        </p:txBody>
      </p:sp>
    </p:spTree>
    <p:extLst>
      <p:ext uri="{BB962C8B-B14F-4D97-AF65-F5344CB8AC3E}">
        <p14:creationId xmlns:p14="http://schemas.microsoft.com/office/powerpoint/2010/main" val="3937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623EA1-1F45-4952-BBB1-F408EADDA6D3}" type="slidenum">
              <a:rPr lang="en-US"/>
              <a:pPr>
                <a:defRPr/>
              </a:pPr>
              <a:t>‹#›</a:t>
            </a:fld>
            <a:endParaRPr lang="en-US"/>
          </a:p>
        </p:txBody>
      </p:sp>
    </p:spTree>
    <p:extLst>
      <p:ext uri="{BB962C8B-B14F-4D97-AF65-F5344CB8AC3E}">
        <p14:creationId xmlns:p14="http://schemas.microsoft.com/office/powerpoint/2010/main" val="354551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5E59B-343C-4E33-8764-0F38CDEFC5C3}" type="slidenum">
              <a:rPr lang="en-US"/>
              <a:pPr>
                <a:defRPr/>
              </a:pPr>
              <a:t>‹#›</a:t>
            </a:fld>
            <a:endParaRPr lang="en-US"/>
          </a:p>
        </p:txBody>
      </p:sp>
    </p:spTree>
    <p:extLst>
      <p:ext uri="{BB962C8B-B14F-4D97-AF65-F5344CB8AC3E}">
        <p14:creationId xmlns:p14="http://schemas.microsoft.com/office/powerpoint/2010/main" val="273239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D3798-6092-4F39-8E5E-C5F7B77E0229}" type="slidenum">
              <a:rPr lang="en-US"/>
              <a:pPr>
                <a:defRPr/>
              </a:pPr>
              <a:t>‹#›</a:t>
            </a:fld>
            <a:endParaRPr lang="en-US"/>
          </a:p>
        </p:txBody>
      </p:sp>
    </p:spTree>
    <p:extLst>
      <p:ext uri="{BB962C8B-B14F-4D97-AF65-F5344CB8AC3E}">
        <p14:creationId xmlns:p14="http://schemas.microsoft.com/office/powerpoint/2010/main" val="203042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90830F-BDEB-45AF-8936-BF84B7647414}" type="slidenum">
              <a:rPr lang="en-US"/>
              <a:pPr>
                <a:defRPr/>
              </a:pPr>
              <a:t>‹#›</a:t>
            </a:fld>
            <a:endParaRPr lang="en-US"/>
          </a:p>
        </p:txBody>
      </p:sp>
    </p:spTree>
    <p:extLst>
      <p:ext uri="{BB962C8B-B14F-4D97-AF65-F5344CB8AC3E}">
        <p14:creationId xmlns:p14="http://schemas.microsoft.com/office/powerpoint/2010/main" val="331673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89E8C1-5110-4DE7-ACA2-EF0C6938CD00}" type="slidenum">
              <a:rPr lang="en-US"/>
              <a:pPr>
                <a:defRPr/>
              </a:pPr>
              <a:t>‹#›</a:t>
            </a:fld>
            <a:endParaRPr lang="en-US"/>
          </a:p>
        </p:txBody>
      </p:sp>
    </p:spTree>
    <p:extLst>
      <p:ext uri="{BB962C8B-B14F-4D97-AF65-F5344CB8AC3E}">
        <p14:creationId xmlns:p14="http://schemas.microsoft.com/office/powerpoint/2010/main" val="228931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70BD07-D833-4765-89AD-89A7E9C1A319}" type="slidenum">
              <a:rPr lang="en-US"/>
              <a:pPr>
                <a:defRPr/>
              </a:pPr>
              <a:t>‹#›</a:t>
            </a:fld>
            <a:endParaRPr lang="en-US"/>
          </a:p>
        </p:txBody>
      </p:sp>
    </p:spTree>
    <p:extLst>
      <p:ext uri="{BB962C8B-B14F-4D97-AF65-F5344CB8AC3E}">
        <p14:creationId xmlns:p14="http://schemas.microsoft.com/office/powerpoint/2010/main" val="8559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0B564B-923A-4E59-95BC-07E4F5730A7F}" type="slidenum">
              <a:rPr lang="en-US"/>
              <a:pPr>
                <a:defRPr/>
              </a:pPr>
              <a:t>‹#›</a:t>
            </a:fld>
            <a:endParaRPr lang="en-US"/>
          </a:p>
        </p:txBody>
      </p:sp>
    </p:spTree>
    <p:extLst>
      <p:ext uri="{BB962C8B-B14F-4D97-AF65-F5344CB8AC3E}">
        <p14:creationId xmlns:p14="http://schemas.microsoft.com/office/powerpoint/2010/main" val="418380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D99657-D77E-4134-BFDC-06FD50B47D1F}" type="slidenum">
              <a:rPr lang="en-US"/>
              <a:pPr>
                <a:defRPr/>
              </a:pPr>
              <a:t>‹#›</a:t>
            </a:fld>
            <a:endParaRPr lang="en-US"/>
          </a:p>
        </p:txBody>
      </p:sp>
    </p:spTree>
    <p:extLst>
      <p:ext uri="{BB962C8B-B14F-4D97-AF65-F5344CB8AC3E}">
        <p14:creationId xmlns:p14="http://schemas.microsoft.com/office/powerpoint/2010/main" val="263628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65BC8A2-2A74-4FB4-9091-8C85D96FFB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1.jpeg"/><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licia@scienceprofonline.com" TargetMode="External"/><Relationship Id="rId5" Type="http://schemas.openxmlformats.org/officeDocument/2006/relationships/hyperlink" Target="http://creativecommons.org/licenses/by-sa/3.0/" TargetMode="External"/><Relationship Id="rId10" Type="http://schemas.openxmlformats.org/officeDocument/2006/relationships/hyperlink" Target="mailto:info@scienceprofonline.com" TargetMode="External"/><Relationship Id="rId4" Type="http://schemas.openxmlformats.org/officeDocument/2006/relationships/hyperlink" Target="http://www.scienceprofonline.org/" TargetMode="External"/><Relationship Id="rId9" Type="http://schemas.openxmlformats.org/officeDocument/2006/relationships/hyperlink" Target="http://www.scienceprofonline.com/science-image-libr/sci-image-libr-microscope.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virtual-micro-main.html" TargetMode="External"/><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en.wikipedia.org/wiki/File:Three_cell_growth_types.png" TargetMode="External"/><Relationship Id="rId5" Type="http://schemas.openxmlformats.org/officeDocument/2006/relationships/hyperlink" Target="http://www.scienceprofonline.org/genetics/types-cell-division-binary-fission-mitosis-meiosis.html" TargetMode="External"/><Relationship Id="rId4" Type="http://schemas.openxmlformats.org/officeDocument/2006/relationships/hyperlink" Target="http://www.scienceprofonline.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File:Binary_fission.png" TargetMode="External"/><Relationship Id="rId3" Type="http://schemas.openxmlformats.org/officeDocument/2006/relationships/hyperlink" Target="http://highered.mcgraw-hill.com/sites/9834092339/student_view0/chapter10/animation_-_cell_division.html" TargetMode="External"/><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hyperlink" Target="http://www.scienceprofonline.com/" TargetMode="External"/><Relationship Id="rId4" Type="http://schemas.openxmlformats.org/officeDocument/2006/relationships/hyperlink" Target="http://www.scienceprofonline.com/virtual-micro-main.html" TargetMode="External"/><Relationship Id="rId9" Type="http://schemas.openxmlformats.org/officeDocument/2006/relationships/hyperlink" Target="http://en.wikipedia.org/wiki/File:Three_cell_growth_types.p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genetics/nucleic-acid-function-DNA-replication-transcription-translation.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www.scienceprofonline.com/" TargetMode="External"/><Relationship Id="rId4" Type="http://schemas.openxmlformats.org/officeDocument/2006/relationships/hyperlink" Target="http://www.scienceprofonline.org/virtual-micro-main.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org/genetics/ribonucleic-acid-rna-structure-and-function.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www.scienceprofonline.org/virtual-micro-main.html" TargetMode="External"/><Relationship Id="rId5" Type="http://schemas.openxmlformats.org/officeDocument/2006/relationships/image" Target="../media/image16.png"/><Relationship Id="rId4" Type="http://schemas.openxmlformats.org/officeDocument/2006/relationships/hyperlink" Target="http://www.biologycorner.com/bio1/DNA.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org/genetics/genetic-replication-copying-dna.html" TargetMode="External"/><Relationship Id="rId7" Type="http://schemas.openxmlformats.org/officeDocument/2006/relationships/hyperlink" Target="http://www.scienceprofonline.org/virtual-micro-main.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commons.wikimedia.org/wiki/File:DNA_transcription.svg" TargetMode="External"/><Relationship Id="rId5" Type="http://schemas.openxmlformats.org/officeDocument/2006/relationships/image" Target="../media/image17.jpeg"/><Relationship Id="rId4" Type="http://schemas.openxmlformats.org/officeDocument/2006/relationships/hyperlink" Target="http://www.scienceprofonline.org/chemistry/what-are-proteins-amino-acids-peptide-bonds.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File:Red_truck_USA.JPG" TargetMode="External"/><Relationship Id="rId3" Type="http://schemas.openxmlformats.org/officeDocument/2006/relationships/hyperlink" Target="http://www.scienceprofonline.org/genetics/ribonucleic-acid-rna-structure-and-function.html" TargetMode="External"/><Relationship Id="rId7" Type="http://schemas.openxmlformats.org/officeDocument/2006/relationships/hyperlink" Target="http://en.wikipedia.org/wiki/File:Wolfsburg_VW-Werk.jpg" TargetMode="External"/><Relationship Id="rId12" Type="http://schemas.openxmlformats.org/officeDocument/2006/relationships/hyperlink" Target="http://www.scienceprofonline.com/"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9.jpeg"/><Relationship Id="rId11" Type="http://schemas.openxmlformats.org/officeDocument/2006/relationships/hyperlink" Target="http://www.scienceprofonline.org/virtual-micro-main.html" TargetMode="External"/><Relationship Id="rId5" Type="http://schemas.openxmlformats.org/officeDocument/2006/relationships/image" Target="../media/image18.jpeg"/><Relationship Id="rId10" Type="http://schemas.openxmlformats.org/officeDocument/2006/relationships/image" Target="../media/image20.jpeg"/><Relationship Id="rId4" Type="http://schemas.openxmlformats.org/officeDocument/2006/relationships/hyperlink" Target="http://www.scienceprofonline.com/chemistry/what-are-proteins-amino-acids-peptide-bonds.html" TargetMode="External"/><Relationship Id="rId9" Type="http://schemas.openxmlformats.org/officeDocument/2006/relationships/hyperlink" Target="http://en.wikipedia.org/wiki/File:Translation.gi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n.wikibooks.org/wiki/File:Peptide_syn.png" TargetMode="External"/><Relationship Id="rId3" Type="http://schemas.openxmlformats.org/officeDocument/2006/relationships/hyperlink" Target="http://www.scienceprofonline.org/chemistry/what-are-proteins-amino-acids-peptide-bonds.html" TargetMode="External"/><Relationship Id="rId7" Type="http://schemas.openxmlformats.org/officeDocument/2006/relationships/hyperlink" Target="https://commons.wikimedia.org/wiki/File:Codon-Anticodon_pairing.svg" TargetMode="External"/><Relationship Id="rId12" Type="http://schemas.openxmlformats.org/officeDocument/2006/relationships/hyperlink" Target="http://www.scienceprofonline.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hyperlink" Target="http://www.scienceprofonline.org/virtual-micro-main.html" TargetMode="External"/><Relationship Id="rId5" Type="http://schemas.openxmlformats.org/officeDocument/2006/relationships/hyperlink" Target="http://www.scienceprofonline.org/genetics/nucleic-acid-function-DNA-replication-transcription-translation.html" TargetMode="External"/><Relationship Id="rId10" Type="http://schemas.openxmlformats.org/officeDocument/2006/relationships/image" Target="../media/image22.jpeg"/><Relationship Id="rId4" Type="http://schemas.openxmlformats.org/officeDocument/2006/relationships/hyperlink" Target="http://www.scienceprofonline.org/genetics/what-is-dna-deoxyribonucleic-acid.html" TargetMode="External"/><Relationship Id="rId9" Type="http://schemas.openxmlformats.org/officeDocument/2006/relationships/hyperlink" Target="http://en.wikipedia.org/wiki/File:Translation.gi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org/genetics/nucleic-acid-function-DNA-replication-transcription-translation.htm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learn.genetics.utah.edu/content/begin/dna/transcribe/" TargetMode="Externa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org/genetics/nucleic-acid-function-DNA-replication-transcription-translation.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www.scienceprofonline.com/" TargetMode="External"/><Relationship Id="rId5" Type="http://schemas.openxmlformats.org/officeDocument/2006/relationships/hyperlink" Target="http://www.scienceprofonline.org/virtual-micro-main.html"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scienceprofonline.org/science-image-libr/sci-image-libr-staphylococcus-bacterialcolonies.html" TargetMode="External"/><Relationship Id="rId7" Type="http://schemas.openxmlformats.org/officeDocument/2006/relationships/hyperlink" Target="http://en.wikipedia.org/wiki/File:Staphylococcus_aureus_(AB_Test).jp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www.scienceprofonline.com/microbiology/gram-stain-test-for-gram-positive-gram-negative-bacteria-id.html" TargetMode="External"/><Relationship Id="rId11" Type="http://schemas.openxmlformats.org/officeDocument/2006/relationships/hyperlink" Target="http://www.scienceprofonline.com/" TargetMode="External"/><Relationship Id="rId5" Type="http://schemas.openxmlformats.org/officeDocument/2006/relationships/image" Target="../media/image24.jpeg"/><Relationship Id="rId10" Type="http://schemas.openxmlformats.org/officeDocument/2006/relationships/hyperlink" Target="http://www.scienceprofonline.org/virtual-micro-main.html" TargetMode="External"/><Relationship Id="rId4" Type="http://schemas.openxmlformats.org/officeDocument/2006/relationships/hyperlink" Target="http://www.scienceprofonline.org/chemistry/what-are-proteins-amino-acids-peptide-bonds.html" TargetMode="External"/><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scienceprofonline.com/" TargetMode="External"/><Relationship Id="rId5" Type="http://schemas.openxmlformats.org/officeDocument/2006/relationships/hyperlink" Target="http://www.scienceprofonline.org/virtual-micro-main.html" TargetMode="External"/><Relationship Id="rId4" Type="http://schemas.openxmlformats.org/officeDocument/2006/relationships/hyperlink" Target="http://www.ncbi.nlm.nih.gov/books/NBK21862/"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microbiology/binary-fission-cell-division-reproduction-prokaryotes.html" TargetMode="External"/><Relationship Id="rId7" Type="http://schemas.openxmlformats.org/officeDocument/2006/relationships/hyperlink" Target="http://www.scienceprofonline.org/virtual-micro-main.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en.wikipedia.org/wiki/File:Binary_fission.png" TargetMode="External"/><Relationship Id="rId5" Type="http://schemas.openxmlformats.org/officeDocument/2006/relationships/image" Target="../media/image13.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chemistry/what-is-nucleotide-adenosine-triphosphate-atp.html" TargetMode="External"/><Relationship Id="rId7" Type="http://schemas.openxmlformats.org/officeDocument/2006/relationships/hyperlink" Target="http://www.scienceprofonline.org/virtual-micro-main.html"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www.scienceprofonline.org/chemistry/what-are-proteins-amino-acids-peptide-bonds.htm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scienceprofonline.org/virtual-micro-main.html" TargetMode="External"/><Relationship Id="rId3" Type="http://schemas.openxmlformats.org/officeDocument/2006/relationships/hyperlink" Target="http://www.scienceprofonline.org/microbiology/bacterial-genetics-plasmid-dna-conjugation-gene-transfer.html" TargetMode="External"/><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en.wikipedia.org/wiki/File:Phylogenetic_tree.svg" TargetMode="External"/><Relationship Id="rId5" Type="http://schemas.openxmlformats.org/officeDocument/2006/relationships/hyperlink" Target="http://en.wikipedia.org/wiki/File:Binary_fission.png" TargetMode="External"/><Relationship Id="rId4" Type="http://schemas.openxmlformats.org/officeDocument/2006/relationships/image" Target="../media/image30.jpeg"/><Relationship Id="rId9" Type="http://schemas.openxmlformats.org/officeDocument/2006/relationships/hyperlink" Target="http://www.scienceprofonline.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scienceprofonline.org/genetics/what-is-dna-deoxyribonucleic-acid.html" TargetMode="External"/><Relationship Id="rId7" Type="http://schemas.openxmlformats.org/officeDocument/2006/relationships/hyperlink" Target="http://en.wikipedia.org/wiki/File:Pneumococcus_colony.jp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www.giantmicrobes.com/us/products/pneumonia.html" TargetMode="External"/><Relationship Id="rId11" Type="http://schemas.openxmlformats.org/officeDocument/2006/relationships/hyperlink" Target="http://www.scienceprofonline.com/" TargetMode="External"/><Relationship Id="rId5" Type="http://schemas.openxmlformats.org/officeDocument/2006/relationships/hyperlink" Target="http://en.wikipedia.org/wiki/File:Fred_Griffith_and_%22Bobby%22_1936.jpg" TargetMode="External"/><Relationship Id="rId10" Type="http://schemas.openxmlformats.org/officeDocument/2006/relationships/hyperlink" Target="http://www.scienceprofonline.org/virtual-micro-main.html" TargetMode="External"/><Relationship Id="rId4" Type="http://schemas.openxmlformats.org/officeDocument/2006/relationships/image" Target="../media/image31.jpe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scienceprofonline.org/microbiology/gram-positive-bacteria-cell-wall.html" TargetMode="External"/><Relationship Id="rId7"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4.jpeg"/><Relationship Id="rId11" Type="http://schemas.openxmlformats.org/officeDocument/2006/relationships/hyperlink" Target="http://www.scienceprofonline.com/" TargetMode="External"/><Relationship Id="rId5" Type="http://schemas.openxmlformats.org/officeDocument/2006/relationships/hyperlink" Target="http://phil.cdc.gov/" TargetMode="External"/><Relationship Id="rId10" Type="http://schemas.openxmlformats.org/officeDocument/2006/relationships/hyperlink" Target="http://www.scienceprofonline.org/virtual-micro-main.html" TargetMode="External"/><Relationship Id="rId4" Type="http://schemas.openxmlformats.org/officeDocument/2006/relationships/hyperlink" Target="http://www.scienceprofonline.com/microbiology/blood-agar-bacterial-growth-medium-BAP.html" TargetMode="External"/><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scienceprofonline.com/" TargetMode="External"/><Relationship Id="rId5" Type="http://schemas.openxmlformats.org/officeDocument/2006/relationships/hyperlink" Target="http://www.scienceprofonline.org/virtual-micro-main.html" TargetMode="External"/><Relationship Id="rId4" Type="http://schemas.openxmlformats.org/officeDocument/2006/relationships/hyperlink" Target="http://en.wikipedia.org/wiki/File:Griffith_experiment.sv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scienceprofonline.com/cell-biology/prokaryotic-cell-parts-functions-diagrams.html" TargetMode="External"/><Relationship Id="rId3" Type="http://schemas.openxmlformats.org/officeDocument/2006/relationships/image" Target="../media/image39.jpeg"/><Relationship Id="rId7" Type="http://schemas.openxmlformats.org/officeDocument/2006/relationships/hyperlink" Target="http://www.scienceprofonline.org/microbiology/what-is-bacteriophage-virus.html"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hyperlink" Target="http://www.scienceprofonline.org/microbiology/what-is-a-virus.html" TargetMode="External"/><Relationship Id="rId11" Type="http://schemas.openxmlformats.org/officeDocument/2006/relationships/hyperlink" Target="http://www.scienceprofonline.com/" TargetMode="External"/><Relationship Id="rId5" Type="http://schemas.openxmlformats.org/officeDocument/2006/relationships/hyperlink" Target="http://www.scienceprofonline.org/genetics/what-is-dna-deoxyribonucleic-acid.html" TargetMode="External"/><Relationship Id="rId10" Type="http://schemas.openxmlformats.org/officeDocument/2006/relationships/hyperlink" Target="http://www.scienceprofonline.org/virtual-micro-main.html" TargetMode="External"/><Relationship Id="rId4" Type="http://schemas.openxmlformats.org/officeDocument/2006/relationships/hyperlink" Target="http://commons.wikimedia.org/wiki/File:Transduction_(genetics)en.svg" TargetMode="External"/><Relationship Id="rId9" Type="http://schemas.openxmlformats.org/officeDocument/2006/relationships/hyperlink" Target="http://www.scienceprofonline.com/cell-biology/eukaryotic-cell-parts-functions-diagram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hyperlink" Target="http://www.scienceprofonline.com/"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hyperlink" Target="http://www.scienceprofonline.org/virtual-micro-main.html" TargetMode="External"/><Relationship Id="rId5" Type="http://schemas.openxmlformats.org/officeDocument/2006/relationships/hyperlink" Target="http://en.wikipedia.org/wiki/File:Conjugation.svg" TargetMode="External"/><Relationship Id="rId4" Type="http://schemas.openxmlformats.org/officeDocument/2006/relationships/hyperlink" Target="http://www.scienceprofonline.com/microbiology/bacterial-genetics-plasmid-dna-conjugation-gene-transfer.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File:Conjugation.svg" TargetMode="External"/><Relationship Id="rId3" Type="http://schemas.openxmlformats.org/officeDocument/2006/relationships/hyperlink" Target="http://highered.mcgraw-hill.com/sites/dl/free/0072835125/126997/animation46.html" TargetMode="External"/><Relationship Id="rId7" Type="http://schemas.openxmlformats.org/officeDocument/2006/relationships/hyperlink" Target="http://commons.wikimedia.org/wiki/File:Transduction_(genetics)en.svg"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en.wikipedia.org/wiki/File:Griffith_experiment.svg" TargetMode="External"/><Relationship Id="rId11" Type="http://schemas.openxmlformats.org/officeDocument/2006/relationships/image" Target="../media/image40.jpeg"/><Relationship Id="rId5" Type="http://schemas.openxmlformats.org/officeDocument/2006/relationships/hyperlink" Target="http://www.scienceprofonline.com/" TargetMode="External"/><Relationship Id="rId10" Type="http://schemas.openxmlformats.org/officeDocument/2006/relationships/image" Target="../media/image39.jpeg"/><Relationship Id="rId4" Type="http://schemas.openxmlformats.org/officeDocument/2006/relationships/hyperlink" Target="http://www.scienceprofonline.com/virtual-micro-main.html" TargetMode="External"/><Relationship Id="rId9" Type="http://schemas.openxmlformats.org/officeDocument/2006/relationships/image" Target="../media/image38.jpeg"/></Relationships>
</file>

<file path=ppt/slides/_rels/slide29.xml.rels><?xml version="1.0" encoding="UTF-8" standalone="yes"?>
<Relationships xmlns="http://schemas.openxmlformats.org/package/2006/relationships"><Relationship Id="rId8" Type="http://schemas.openxmlformats.org/officeDocument/2006/relationships/hyperlink" Target="http://www.youtube.com/watch?v=teV62zrm2P0" TargetMode="External"/><Relationship Id="rId13" Type="http://schemas.openxmlformats.org/officeDocument/2006/relationships/hyperlink" Target="http://www.youtube.com/watch?v=41_Ne5mS2ls" TargetMode="External"/><Relationship Id="rId3" Type="http://schemas.openxmlformats.org/officeDocument/2006/relationships/hyperlink" Target="http://www.scienceprofonline.com/vmc/microbial-genetics-main.html" TargetMode="External"/><Relationship Id="rId7" Type="http://schemas.openxmlformats.org/officeDocument/2006/relationships/hyperlink" Target="http://www.wiley.com/college/pratt/0471393878/student/animations/dna_replication/index.html" TargetMode="External"/><Relationship Id="rId12" Type="http://schemas.openxmlformats.org/officeDocument/2006/relationships/hyperlink" Target="http://www.youtube.com/watch?v=983lhh20rGY" TargetMode="External"/><Relationship Id="rId17" Type="http://schemas.openxmlformats.org/officeDocument/2006/relationships/hyperlink" Target="http://www.scienceprofonline.org/virtual-micro-main.html" TargetMode="External"/><Relationship Id="rId2" Type="http://schemas.openxmlformats.org/officeDocument/2006/relationships/notesSlide" Target="../notesSlides/notesSlide29.xml"/><Relationship Id="rId16" Type="http://schemas.openxmlformats.org/officeDocument/2006/relationships/image" Target="../media/image41.wmf"/><Relationship Id="rId1" Type="http://schemas.openxmlformats.org/officeDocument/2006/relationships/slideLayout" Target="../slideLayouts/slideLayout2.xml"/><Relationship Id="rId6" Type="http://schemas.openxmlformats.org/officeDocument/2006/relationships/hyperlink" Target="http://www.youtube.com/watch?v=yR4yTX9lZJY" TargetMode="External"/><Relationship Id="rId11" Type="http://schemas.openxmlformats.org/officeDocument/2006/relationships/hyperlink" Target="http://learn.genetics.utah.edu/content/begin/dna/transcribe/" TargetMode="External"/><Relationship Id="rId5" Type="http://schemas.openxmlformats.org/officeDocument/2006/relationships/hyperlink" Target="https://sitebuilder.homestead.com/~site/builder/stage.jsp?pageId=x6368656d69737472792f6e75636c656f74696465732d6e75636c6569632d61636964732d6174702d726e612d646e612e787066" TargetMode="External"/><Relationship Id="rId15" Type="http://schemas.openxmlformats.org/officeDocument/2006/relationships/hyperlink" Target="http://www.youtube.com/watch?v=Y2KzohY1tZA&amp;feature=related" TargetMode="External"/><Relationship Id="rId10" Type="http://schemas.openxmlformats.org/officeDocument/2006/relationships/hyperlink" Target="http://www.johnkyrk.com/DNAtranscription.html" TargetMode="External"/><Relationship Id="rId4" Type="http://schemas.openxmlformats.org/officeDocument/2006/relationships/hyperlink" Target="http://www.scienceprofonline.com/" TargetMode="External"/><Relationship Id="rId9" Type="http://schemas.openxmlformats.org/officeDocument/2006/relationships/hyperlink" Target="http://www.johnkyrk.com/DNAreplication.html" TargetMode="External"/><Relationship Id="rId14" Type="http://schemas.openxmlformats.org/officeDocument/2006/relationships/hyperlink" Target="http://www.youtube.com/watch?v=Mx3xJYXoSoQ"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File:Nucleotides_1.svg" TargetMode="External"/><Relationship Id="rId3" Type="http://schemas.openxmlformats.org/officeDocument/2006/relationships/hyperlink" Target="http://www.scienceprofonline.com/chemistry/nucleotides-nucleic-acids-atp-rna-dna.html"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upload.wikimedia.org/wikipedia/en/b/b9/Nucleotides.png" TargetMode="External"/><Relationship Id="rId5" Type="http://schemas.openxmlformats.org/officeDocument/2006/relationships/hyperlink" Target="http://www.scienceprofonline.com/" TargetMode="External"/><Relationship Id="rId4" Type="http://schemas.openxmlformats.org/officeDocument/2006/relationships/hyperlink" Target="http://www.scienceprofonline.org/virtual-micro-main.html"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www.scienceprofonline.org/virtual-micro-main.html" TargetMode="External"/><Relationship Id="rId7"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commons.wikimedia.org/wiki/File:Average_prokaryote_cell-_unlabled.svg" TargetMode="External"/><Relationship Id="rId5" Type="http://schemas.openxmlformats.org/officeDocument/2006/relationships/hyperlink" Target="http://www.giantmicrobes.com/us/products/pneumonia.html" TargetMode="External"/><Relationship Id="rId10" Type="http://schemas.openxmlformats.org/officeDocument/2006/relationships/image" Target="../media/image32.jpeg"/><Relationship Id="rId4" Type="http://schemas.openxmlformats.org/officeDocument/2006/relationships/hyperlink" Target="http://www.scienceprofonline.com/" TargetMode="External"/><Relationship Id="rId9" Type="http://schemas.openxmlformats.org/officeDocument/2006/relationships/hyperlink" Target="http://www.scienceprofonline.com/virtual-micro-main.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scienceprofonline.org/virtual-micro-main.html" TargetMode="External"/><Relationship Id="rId3" Type="http://schemas.openxmlformats.org/officeDocument/2006/relationships/hyperlink" Target="http://www.scienceprofonline.com/chemistry/nucleotides-nucleic-acids-atp-rna-dna.html" TargetMode="External"/><Relationship Id="rId7" Type="http://schemas.openxmlformats.org/officeDocument/2006/relationships/hyperlink" Target="http://www.biologycorner.com/bio1/DNA.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en.wikipedia.org/wiki/File:DNA_chemical_structure.svg" TargetMode="External"/><Relationship Id="rId11" Type="http://schemas.openxmlformats.org/officeDocument/2006/relationships/image" Target="../media/image6.jpg"/><Relationship Id="rId5" Type="http://schemas.openxmlformats.org/officeDocument/2006/relationships/hyperlink" Target="http://www.scienceprofonline.com/science-image-libr/sci-image-libr-genetics.html" TargetMode="External"/><Relationship Id="rId10"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hyperlink" Target="http://www.scienceprofonline.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cell-biology/prokaryotic-cell-parts-functions-diagrams.html" TargetMode="External"/><Relationship Id="rId7" Type="http://schemas.openxmlformats.org/officeDocument/2006/relationships/hyperlink" Target="http://www.scienceprofonline.org/virtual-micro-main.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www.scienceprofonline.com/cell-biology/eukaryotic-cell-parts-functions-diagrams.html" TargetMode="External"/><Relationship Id="rId10" Type="http://schemas.openxmlformats.org/officeDocument/2006/relationships/hyperlink" Target="http://en.wikipedia.org/wiki/File:Conjugation.svg" TargetMode="External"/><Relationship Id="rId4" Type="http://schemas.openxmlformats.org/officeDocument/2006/relationships/hyperlink" Target="http://www.scienceprofonline.org/genetics/what-is-dna-deoxyribonucleic-acid.html" TargetMode="External"/><Relationship Id="rId9" Type="http://schemas.openxmlformats.org/officeDocument/2006/relationships/hyperlink" Target="http://en.wikipedia.org/wiki/File:Average_prokaryote_cell-_en.sv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www.scienceprofonline.org/virtual-micro-main.html" TargetMode="External"/><Relationship Id="rId5" Type="http://schemas.openxmlformats.org/officeDocument/2006/relationships/image" Target="../media/image8.jpeg"/><Relationship Id="rId4" Type="http://schemas.openxmlformats.org/officeDocument/2006/relationships/hyperlink" Target="http://www.scienceprofonline.com/cell-biology/eukaryotic-cell-parts-functions-diagrams.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scienceprofonline.org/virtual-micro-main.html" TargetMode="External"/><Relationship Id="rId3" Type="http://schemas.openxmlformats.org/officeDocument/2006/relationships/hyperlink" Target="http://www.scienceprofonline.com/chemistry/nucleotides-nucleic-acids-atp-rna-dna.html"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www.biologycorner.com/bio1/DNA.html" TargetMode="External"/><Relationship Id="rId5" Type="http://schemas.openxmlformats.org/officeDocument/2006/relationships/image" Target="../media/image9.jpeg"/><Relationship Id="rId4" Type="http://schemas.openxmlformats.org/officeDocument/2006/relationships/hyperlink" Target="http://www.scienceprofonline.org/microbiology/what-is-a-virus.html" TargetMode="External"/><Relationship Id="rId9" Type="http://schemas.openxmlformats.org/officeDocument/2006/relationships/hyperlink" Target="http://www.scienceprofonline.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scienceprofonline.org/genetics/genetic-replication-copying-dna.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www.scienceprofonline.org/virtual-micro-main.html" TargetMode="External"/><Relationship Id="rId5"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9" Type="http://schemas.openxmlformats.org/officeDocument/2006/relationships/hyperlink" Target="http://en.wikipedia.org/wiki/File:DNA_replication_split.sv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en.wikipedia.org/wiki/File:Binary_fission.png" TargetMode="External"/><Relationship Id="rId7" Type="http://schemas.openxmlformats.org/officeDocument/2006/relationships/hyperlink" Target="http://www.scienceprofonline.com/microbiology/binary-fission-cell-division-reproduction-prokaryotes.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scienceprofonline.org/cell-biology/prokaryotic-cell-parts-functions-diagrams.html" TargetMode="External"/><Relationship Id="rId5" Type="http://schemas.openxmlformats.org/officeDocument/2006/relationships/image" Target="../media/image12.gif"/><Relationship Id="rId10" Type="http://schemas.openxmlformats.org/officeDocument/2006/relationships/hyperlink" Target="http://www.scienceprofonline.com/" TargetMode="External"/><Relationship Id="rId4" Type="http://schemas.openxmlformats.org/officeDocument/2006/relationships/hyperlink" Target="http://en.wikipedia.org/wiki/File:Binary_fission_anim.gif" TargetMode="External"/><Relationship Id="rId9" Type="http://schemas.openxmlformats.org/officeDocument/2006/relationships/hyperlink" Target="http://www.scienceprofonline.org/virtual-micro-mai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20000"/>
              </a:spcBef>
              <a:buFontTx/>
              <a:buChar char="•"/>
            </a:pPr>
            <a:r>
              <a:rPr lang="en-US" sz="1400" b="0" dirty="0">
                <a:latin typeface="Comic Sans MS" pitchFamily="66" charset="0"/>
              </a:rPr>
              <a:t> </a:t>
            </a:r>
            <a:r>
              <a:rPr lang="en-US" sz="1200" b="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b="0" dirty="0" err="1">
                <a:latin typeface="Comic Sans MS" pitchFamily="66" charset="0"/>
              </a:rPr>
              <a:t>ScienceProfSPO</a:t>
            </a:r>
            <a:r>
              <a:rPr lang="en-US" sz="1200" b="0" dirty="0">
                <a:latin typeface="Comic Sans MS" pitchFamily="66" charset="0"/>
              </a:rPr>
              <a:t>) for updates.</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Many SPO PowerPoints are available in a variety of formats, such as fully editable PowerPoint </a:t>
            </a:r>
            <a:r>
              <a:rPr lang="en-US" sz="1200" b="0" dirty="0" smtClean="0">
                <a:latin typeface="Comic Sans MS" pitchFamily="66" charset="0"/>
              </a:rPr>
              <a:t>files (.</a:t>
            </a:r>
            <a:r>
              <a:rPr lang="en-US" sz="1200" b="0" dirty="0" err="1" smtClean="0">
                <a:latin typeface="Comic Sans MS" pitchFamily="66" charset="0"/>
              </a:rPr>
              <a:t>ppt</a:t>
            </a:r>
            <a:r>
              <a:rPr lang="en-US" sz="1200" b="0" dirty="0" smtClean="0">
                <a:latin typeface="Comic Sans MS" pitchFamily="66" charset="0"/>
              </a:rPr>
              <a:t>), </a:t>
            </a:r>
            <a:r>
              <a:rPr lang="en-US" sz="1200" b="0" dirty="0">
                <a:latin typeface="Comic Sans MS" pitchFamily="66" charset="0"/>
              </a:rPr>
              <a:t>as well as </a:t>
            </a:r>
            <a:r>
              <a:rPr lang="en-US" sz="1200" b="0" dirty="0" err="1">
                <a:latin typeface="Comic Sans MS" pitchFamily="66" charset="0"/>
              </a:rPr>
              <a:t>uneditable</a:t>
            </a:r>
            <a:r>
              <a:rPr lang="en-US" sz="1200" b="0" dirty="0">
                <a:latin typeface="Comic Sans MS" pitchFamily="66" charset="0"/>
              </a:rPr>
              <a:t> versions in smaller file sizes, such as PowerPoint </a:t>
            </a:r>
            <a:r>
              <a:rPr lang="en-US" sz="1200" b="0" dirty="0" smtClean="0">
                <a:latin typeface="Comic Sans MS" pitchFamily="66" charset="0"/>
              </a:rPr>
              <a:t>Shows (.</a:t>
            </a:r>
            <a:r>
              <a:rPr lang="en-US" sz="1200" b="0" dirty="0" err="1" smtClean="0">
                <a:latin typeface="Comic Sans MS" pitchFamily="66" charset="0"/>
              </a:rPr>
              <a:t>pps</a:t>
            </a:r>
            <a:r>
              <a:rPr lang="en-US" sz="1200" b="0" dirty="0" smtClean="0">
                <a:latin typeface="Comic Sans MS" pitchFamily="66" charset="0"/>
              </a:rPr>
              <a:t>)  </a:t>
            </a:r>
            <a:r>
              <a:rPr lang="en-US" sz="1200" b="0" dirty="0">
                <a:latin typeface="Comic Sans MS" pitchFamily="66" charset="0"/>
              </a:rPr>
              <a:t>and Portable Document Format (.pdf), for ease of printing</a:t>
            </a:r>
            <a:r>
              <a:rPr lang="en-US" sz="1200" b="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b="0" dirty="0" err="1" smtClean="0">
                <a:latin typeface="Comic Sans MS" pitchFamily="66" charset="0"/>
              </a:rPr>
              <a:t>jokerman</a:t>
            </a:r>
            <a:r>
              <a:rPr lang="en-US" sz="1200" b="0" dirty="0" smtClean="0">
                <a:latin typeface="Comic Sans MS" pitchFamily="66" charset="0"/>
              </a:rPr>
              <a:t> font </a:t>
            </a:r>
            <a:r>
              <a:rPr lang="en-US" sz="1200" b="0" dirty="0" err="1" smtClean="0">
                <a:latin typeface="Comic Sans MS" pitchFamily="66" charset="0"/>
              </a:rPr>
              <a:t>microsoft</a:t>
            </a:r>
            <a:r>
              <a:rPr lang="en-US" sz="1200" b="0" dirty="0" smtClean="0">
                <a:latin typeface="Comic Sans MS" pitchFamily="66" charset="0"/>
              </a:rPr>
              <a:t>”.</a:t>
            </a:r>
            <a:endParaRPr lang="en-US" sz="1200" b="0" dirty="0">
              <a:latin typeface="Comic Sans MS" pitchFamily="66" charset="0"/>
            </a:endParaRP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b="0" dirty="0" smtClean="0">
                <a:latin typeface="Comic Sans MS" pitchFamily="66" charset="0"/>
              </a:rPr>
              <a:t>PPT files </a:t>
            </a:r>
            <a:r>
              <a:rPr lang="en-US" sz="1200" b="0" dirty="0">
                <a:latin typeface="Comic Sans MS" pitchFamily="66" charset="0"/>
              </a:rPr>
              <a:t>must be viewed in </a:t>
            </a:r>
            <a:r>
              <a:rPr lang="en-US" sz="1200" b="0" i="1" dirty="0">
                <a:latin typeface="Comic Sans MS" pitchFamily="66" charset="0"/>
              </a:rPr>
              <a:t>slide show mode </a:t>
            </a:r>
            <a:r>
              <a:rPr lang="en-US" sz="1200" b="0" dirty="0">
                <a:latin typeface="Comic Sans MS" pitchFamily="66" charset="0"/>
              </a:rPr>
              <a:t>to use the hyperlinks directly.</a:t>
            </a:r>
          </a:p>
          <a:p>
            <a:pPr algn="l">
              <a:lnSpc>
                <a:spcPct val="80000"/>
              </a:lnSpc>
              <a:spcBef>
                <a:spcPct val="20000"/>
              </a:spcBef>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Several helpful links to fun and interactive learning tools are included throughout the PPT and on the Smart Links slide, near the end of each presentation. You must be in </a:t>
            </a:r>
            <a:r>
              <a:rPr lang="en-US" sz="1200" b="0" i="1" dirty="0">
                <a:latin typeface="Comic Sans MS" pitchFamily="66" charset="0"/>
              </a:rPr>
              <a:t>slide show mode </a:t>
            </a:r>
            <a:r>
              <a:rPr lang="en-US" sz="1200" b="0" dirty="0">
                <a:latin typeface="Comic Sans MS" pitchFamily="66" charset="0"/>
              </a:rPr>
              <a:t>to utilize hyperlinks and animations.</a:t>
            </a:r>
          </a:p>
          <a:p>
            <a:pPr algn="l">
              <a:lnSpc>
                <a:spcPct val="80000"/>
              </a:lnSpc>
              <a:spcBef>
                <a:spcPct val="20000"/>
              </a:spcBef>
            </a:pPr>
            <a:r>
              <a:rPr lang="en-US" sz="1200" b="0" dirty="0">
                <a:latin typeface="Comic Sans MS" pitchFamily="66" charset="0"/>
              </a:rPr>
              <a:t>	</a:t>
            </a:r>
          </a:p>
          <a:p>
            <a:pPr algn="l">
              <a:lnSpc>
                <a:spcPct val="80000"/>
              </a:lnSpc>
              <a:spcBef>
                <a:spcPct val="20000"/>
              </a:spcBef>
              <a:buFontTx/>
              <a:buChar char="•"/>
            </a:pPr>
            <a:r>
              <a:rPr lang="en-US" sz="1200" b="0" dirty="0">
                <a:latin typeface="Comic Sans MS" pitchFamily="66" charset="0"/>
              </a:rPr>
              <a:t>This digital resource is licensed under Creative Commons </a:t>
            </a:r>
            <a:r>
              <a:rPr lang="en-US" sz="1100" b="0" dirty="0">
                <a:latin typeface="Comic Sans MS" pitchFamily="66" charset="0"/>
              </a:rPr>
              <a:t>Attribution-</a:t>
            </a:r>
            <a:r>
              <a:rPr lang="en-US" sz="1100" b="0" dirty="0" err="1">
                <a:latin typeface="Comic Sans MS" pitchFamily="66" charset="0"/>
              </a:rPr>
              <a:t>ShareAlike</a:t>
            </a:r>
            <a:r>
              <a:rPr lang="en-US" sz="1100" b="0" dirty="0">
                <a:latin typeface="Comic Sans MS" pitchFamily="66" charset="0"/>
              </a:rPr>
              <a:t> 3.0:</a:t>
            </a:r>
          </a:p>
          <a:p>
            <a:pPr algn="l">
              <a:lnSpc>
                <a:spcPct val="80000"/>
              </a:lnSpc>
              <a:spcBef>
                <a:spcPct val="20000"/>
              </a:spcBef>
            </a:pPr>
            <a:r>
              <a:rPr lang="en-US" sz="1100" b="0" dirty="0">
                <a:latin typeface="Comic Sans MS" pitchFamily="66" charset="0"/>
              </a:rPr>
              <a:t>  </a:t>
            </a:r>
            <a:r>
              <a:rPr lang="en-US" sz="1100" b="0" dirty="0">
                <a:latin typeface="Comic Sans MS" pitchFamily="66" charset="0"/>
                <a:hlinkClick r:id="rId5"/>
              </a:rPr>
              <a:t>http://creativecommons.org/licenses/by-sa/3.0/</a:t>
            </a:r>
            <a:r>
              <a:rPr lang="en-US" sz="1100" b="0" dirty="0">
                <a:latin typeface="Comic Sans MS" pitchFamily="66" charset="0"/>
              </a:rPr>
              <a:t>	                 </a:t>
            </a:r>
            <a:endParaRPr lang="en-US" sz="1200" b="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Alicia </a:t>
            </a:r>
            <a:r>
              <a:rPr lang="en-US" sz="1200" b="0" dirty="0" err="1">
                <a:latin typeface="Comic Sans MS" pitchFamily="66" charset="0"/>
                <a:cs typeface="Arial" pitchFamily="34" charset="0"/>
              </a:rPr>
              <a:t>Cepaitis</a:t>
            </a:r>
            <a:r>
              <a:rPr lang="en-US" sz="1200" b="0" dirty="0">
                <a:latin typeface="Comic Sans MS" pitchFamily="66" charset="0"/>
                <a:cs typeface="Arial" pitchFamily="34" charset="0"/>
              </a:rPr>
              <a:t>, MS</a:t>
            </a:r>
          </a:p>
          <a:p>
            <a:pPr eaLnBrk="1" hangingPunct="1">
              <a:lnSpc>
                <a:spcPct val="80000"/>
              </a:lnSpc>
              <a:spcBef>
                <a:spcPct val="20000"/>
              </a:spcBef>
            </a:pPr>
            <a:r>
              <a:rPr lang="en-US" sz="1200" b="0" dirty="0">
                <a:latin typeface="Comic Sans MS" pitchFamily="66" charset="0"/>
                <a:cs typeface="Arial" pitchFamily="34" charset="0"/>
              </a:rPr>
              <a:t>Chief Creative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6"/>
              </a:rPr>
              <a:t>alicia@scienceprofonline.com</a:t>
            </a:r>
            <a:endParaRPr lang="en-US" sz="1200" b="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a:latin typeface="Comic Sans MS" pitchFamily="66" charset="0"/>
              </a:rPr>
              <a:t>From the </a:t>
            </a:r>
            <a:r>
              <a:rPr lang="en-US" sz="1000" b="0">
                <a:latin typeface="Comic Sans MS" pitchFamily="66" charset="0"/>
                <a:hlinkClick r:id="rId7"/>
              </a:rPr>
              <a:t>Virtual Microbiology Classroom </a:t>
            </a:r>
            <a:r>
              <a:rPr lang="en-US" sz="1000" b="0">
                <a:latin typeface="Comic Sans MS" pitchFamily="66" charset="0"/>
              </a:rPr>
              <a:t>on </a:t>
            </a:r>
            <a:r>
              <a:rPr lang="en-US" sz="1000" b="0">
                <a:latin typeface="Comic Sans MS" pitchFamily="66" charset="0"/>
                <a:hlinkClick r:id="rId8"/>
              </a:rPr>
              <a:t>ScienceProfOnline.com</a:t>
            </a:r>
            <a:endParaRPr 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b="0" dirty="0">
                <a:latin typeface="Comic Sans MS" pitchFamily="66" charset="0"/>
                <a:cs typeface="Arial" pitchFamily="34" charset="0"/>
              </a:rPr>
              <a:t>Image: </a:t>
            </a:r>
            <a:r>
              <a:rPr lang="en-US" sz="1000" b="0" dirty="0">
                <a:latin typeface="Comic Sans MS" pitchFamily="66" charset="0"/>
                <a:cs typeface="Arial" pitchFamily="34" charset="0"/>
                <a:hlinkClick r:id="rId9"/>
              </a:rPr>
              <a:t>Compound microscope objectives</a:t>
            </a:r>
            <a:r>
              <a:rPr lang="en-US" sz="1000" b="0" dirty="0">
                <a:latin typeface="Comic Sans MS" pitchFamily="66" charset="0"/>
                <a:cs typeface="Arial" pitchFamily="34" charset="0"/>
              </a:rPr>
              <a:t>,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Tami Port, MS</a:t>
            </a:r>
          </a:p>
          <a:p>
            <a:pPr eaLnBrk="1" hangingPunct="1">
              <a:lnSpc>
                <a:spcPct val="80000"/>
              </a:lnSpc>
              <a:spcBef>
                <a:spcPct val="20000"/>
              </a:spcBef>
            </a:pPr>
            <a:r>
              <a:rPr lang="en-US" sz="1200" b="0" dirty="0">
                <a:latin typeface="Comic Sans MS" pitchFamily="66" charset="0"/>
                <a:cs typeface="Arial" pitchFamily="34" charset="0"/>
              </a:rPr>
              <a:t>Creator of Science Prof Online</a:t>
            </a:r>
          </a:p>
          <a:p>
            <a:pPr eaLnBrk="1" hangingPunct="1">
              <a:lnSpc>
                <a:spcPct val="80000"/>
              </a:lnSpc>
              <a:spcBef>
                <a:spcPct val="20000"/>
              </a:spcBef>
            </a:pPr>
            <a:r>
              <a:rPr lang="en-US" sz="1200" b="0" dirty="0">
                <a:latin typeface="Comic Sans MS" pitchFamily="66" charset="0"/>
                <a:cs typeface="Arial" pitchFamily="34" charset="0"/>
              </a:rPr>
              <a:t>Chief Executive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10"/>
              </a:rPr>
              <a:t>info@scienceprofonline.com</a:t>
            </a:r>
            <a:endParaRPr lang="en-US" sz="1200" b="0" dirty="0">
              <a:latin typeface="Comic Sans MS" pitchFamily="66" charset="0"/>
              <a:cs typeface="Arial" pitchFamily="34" charset="0"/>
            </a:endParaRPr>
          </a:p>
        </p:txBody>
      </p:sp>
    </p:spTree>
    <p:extLst>
      <p:ext uri="{BB962C8B-B14F-4D97-AF65-F5344CB8AC3E}">
        <p14:creationId xmlns:p14="http://schemas.microsoft.com/office/powerpoint/2010/main" val="2003012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3"/>
              </a:rPr>
              <a:t>Virtual Cell 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
        <p:nvSpPr>
          <p:cNvPr id="11267" name="Rectangle 10"/>
          <p:cNvSpPr txBox="1">
            <a:spLocks noChangeArrowheads="1"/>
          </p:cNvSpPr>
          <p:nvPr/>
        </p:nvSpPr>
        <p:spPr bwMode="auto">
          <a:xfrm>
            <a:off x="457200" y="274638"/>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sz="2800">
                <a:latin typeface="Comic Sans MS" pitchFamily="66" charset="0"/>
              </a:rPr>
              <a:t>Eukaryote Genetics</a:t>
            </a:r>
            <a:r>
              <a:rPr lang="en-US" sz="2800" b="1">
                <a:solidFill>
                  <a:schemeClr val="folHlink"/>
                </a:solidFill>
                <a:latin typeface="Comic Sans MS" pitchFamily="66" charset="0"/>
              </a:rPr>
              <a:t> </a:t>
            </a:r>
            <a:r>
              <a:rPr lang="en-US" sz="2800" b="1">
                <a:latin typeface="Comic Sans MS" pitchFamily="66" charset="0"/>
              </a:rPr>
              <a:t>–</a:t>
            </a:r>
            <a:r>
              <a:rPr lang="en-US" sz="2800" b="1">
                <a:solidFill>
                  <a:schemeClr val="folHlink"/>
                </a:solidFill>
                <a:latin typeface="Comic Sans MS" pitchFamily="66" charset="0"/>
              </a:rPr>
              <a:t> </a:t>
            </a:r>
            <a:r>
              <a:rPr lang="en-US" sz="3600" b="1">
                <a:solidFill>
                  <a:schemeClr val="accent2"/>
                </a:solidFill>
                <a:latin typeface="Comic Sans MS" pitchFamily="66" charset="0"/>
                <a:hlinkClick r:id="rId5"/>
              </a:rPr>
              <a:t>Cell Division</a:t>
            </a:r>
            <a:endParaRPr lang="en-US" sz="3600" b="1">
              <a:solidFill>
                <a:schemeClr val="accent2"/>
              </a:solidFill>
              <a:latin typeface="Comic Sans MS" pitchFamily="66" charset="0"/>
            </a:endParaRPr>
          </a:p>
        </p:txBody>
      </p:sp>
      <p:sp>
        <p:nvSpPr>
          <p:cNvPr id="11268" name="Text Box 12"/>
          <p:cNvSpPr txBox="1">
            <a:spLocks noChangeArrowheads="1"/>
          </p:cNvSpPr>
          <p:nvPr/>
        </p:nvSpPr>
        <p:spPr bwMode="auto">
          <a:xfrm>
            <a:off x="5511800" y="6611938"/>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6"/>
              </a:rPr>
              <a:t>Types of Cell Division</a:t>
            </a:r>
            <a:r>
              <a:rPr lang="en-US" sz="1000" dirty="0">
                <a:latin typeface="Comic Sans MS" pitchFamily="66" charset="0"/>
              </a:rPr>
              <a:t>, </a:t>
            </a:r>
            <a:r>
              <a:rPr lang="en-US" sz="1000" dirty="0" err="1">
                <a:latin typeface="Comic Sans MS" pitchFamily="66" charset="0"/>
              </a:rPr>
              <a:t>Saperaud</a:t>
            </a:r>
            <a:r>
              <a:rPr lang="en-US" sz="1000" dirty="0">
                <a:latin typeface="Comic Sans MS" pitchFamily="66" charset="0"/>
              </a:rPr>
              <a:t> Wiki</a:t>
            </a:r>
          </a:p>
        </p:txBody>
      </p:sp>
      <p:pic>
        <p:nvPicPr>
          <p:cNvPr id="11269" name="Content Placeholder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600200"/>
            <a:ext cx="43259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55081" y="228600"/>
            <a:ext cx="3729038" cy="792582"/>
          </a:xfrm>
        </p:spPr>
        <p:txBody>
          <a:bodyPr/>
          <a:lstStyle/>
          <a:p>
            <a:r>
              <a:rPr lang="en-US" sz="4800" b="1" dirty="0" smtClean="0">
                <a:solidFill>
                  <a:srgbClr val="FF0000"/>
                </a:solidFill>
                <a:latin typeface="Comic Sans MS" pitchFamily="66" charset="0"/>
              </a:rPr>
              <a:t>REVIEW!</a:t>
            </a:r>
          </a:p>
        </p:txBody>
      </p:sp>
      <p:sp>
        <p:nvSpPr>
          <p:cNvPr id="6" name="TextBox 5"/>
          <p:cNvSpPr txBox="1"/>
          <p:nvPr/>
        </p:nvSpPr>
        <p:spPr>
          <a:xfrm>
            <a:off x="3276600" y="2008909"/>
            <a:ext cx="2286000" cy="2677656"/>
          </a:xfrm>
          <a:prstGeom prst="rect">
            <a:avLst/>
          </a:prstGeom>
          <a:noFill/>
        </p:spPr>
        <p:txBody>
          <a:bodyPr wrap="square">
            <a:spAutoFit/>
          </a:bodyPr>
          <a:lstStyle/>
          <a:p>
            <a:pPr algn="ctr">
              <a:defRPr/>
            </a:pPr>
            <a:r>
              <a:rPr lang="en-US" sz="3200" dirty="0" smtClean="0">
                <a:latin typeface="Comic Sans MS" pitchFamily="66" charset="0"/>
                <a:cs typeface="+mn-cs"/>
              </a:rPr>
              <a:t>Animated lesson </a:t>
            </a:r>
          </a:p>
          <a:p>
            <a:pPr algn="ctr">
              <a:defRPr/>
            </a:pPr>
            <a:r>
              <a:rPr lang="en-US" sz="3200" dirty="0" smtClean="0">
                <a:latin typeface="Comic Sans MS" pitchFamily="66" charset="0"/>
                <a:cs typeface="+mn-cs"/>
              </a:rPr>
              <a:t>on </a:t>
            </a:r>
            <a:endParaRPr lang="en-US" sz="3200" dirty="0">
              <a:latin typeface="Comic Sans MS" pitchFamily="66" charset="0"/>
              <a:cs typeface="+mn-cs"/>
            </a:endParaRPr>
          </a:p>
          <a:p>
            <a:pPr algn="ctr">
              <a:defRPr/>
            </a:pPr>
            <a:r>
              <a:rPr lang="en-US" sz="3600" b="1" dirty="0" smtClean="0">
                <a:solidFill>
                  <a:schemeClr val="tx1">
                    <a:lumMod val="50000"/>
                    <a:lumOff val="50000"/>
                  </a:schemeClr>
                </a:solidFill>
                <a:latin typeface="Comic Sans MS" pitchFamily="66" charset="0"/>
                <a:hlinkClick r:id="rId3"/>
              </a:rPr>
              <a:t>Cell Division</a:t>
            </a:r>
            <a:endParaRPr lang="en-US" sz="3600" dirty="0">
              <a:latin typeface="Arial" charset="0"/>
              <a:cs typeface="+mn-cs"/>
            </a:endParaRPr>
          </a:p>
        </p:txBody>
      </p:sp>
      <p:sp>
        <p:nvSpPr>
          <p:cNvPr id="23557"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0" name="Picture 13" descr="BinaryFissionJWSchmidtWiki"/>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57200" y="1371601"/>
            <a:ext cx="2520950" cy="4800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Content Placeholder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53125" y="1371601"/>
            <a:ext cx="277653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6"/>
          <p:cNvSpPr txBox="1">
            <a:spLocks noChangeArrowheads="1"/>
          </p:cNvSpPr>
          <p:nvPr/>
        </p:nvSpPr>
        <p:spPr bwMode="auto">
          <a:xfrm>
            <a:off x="6089073" y="6457890"/>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a:latin typeface="Comic Sans MS" pitchFamily="66" charset="0"/>
                <a:hlinkClick r:id="rId8"/>
              </a:rPr>
              <a:t>Binary Fission</a:t>
            </a:r>
            <a:r>
              <a:rPr lang="en-US" sz="1000" dirty="0">
                <a:latin typeface="Comic Sans MS" pitchFamily="66" charset="0"/>
              </a:rPr>
              <a:t>, JW Schmidt</a:t>
            </a:r>
            <a:r>
              <a:rPr lang="en-US" sz="1000" dirty="0" smtClean="0">
                <a:latin typeface="Comic Sans MS" pitchFamily="66" charset="0"/>
              </a:rPr>
              <a:t>, </a:t>
            </a:r>
            <a:r>
              <a:rPr lang="en-US" sz="1000" dirty="0" smtClean="0">
                <a:latin typeface="Comic Sans MS" pitchFamily="66" charset="0"/>
                <a:hlinkClick r:id="rId9"/>
              </a:rPr>
              <a:t>Types of Cell Division</a:t>
            </a:r>
            <a:r>
              <a:rPr lang="en-US" sz="1000" dirty="0" smtClean="0">
                <a:latin typeface="Comic Sans MS" pitchFamily="66" charset="0"/>
              </a:rPr>
              <a:t>, </a:t>
            </a:r>
            <a:r>
              <a:rPr lang="en-US" sz="1000" dirty="0" err="1" smtClean="0">
                <a:latin typeface="Comic Sans MS" pitchFamily="66" charset="0"/>
              </a:rPr>
              <a:t>Saperaud</a:t>
            </a:r>
            <a:r>
              <a:rPr lang="en-US" sz="1000" dirty="0" smtClean="0">
                <a:latin typeface="Comic Sans MS" pitchFamily="66" charset="0"/>
              </a:rPr>
              <a:t> Wiki </a:t>
            </a:r>
            <a:endParaRPr lang="en-US" sz="1000" dirty="0">
              <a:latin typeface="Comic Sans MS" pitchFamily="66" charset="0"/>
            </a:endParaRPr>
          </a:p>
        </p:txBody>
      </p:sp>
    </p:spTree>
    <p:extLst>
      <p:ext uri="{BB962C8B-B14F-4D97-AF65-F5344CB8AC3E}">
        <p14:creationId xmlns:p14="http://schemas.microsoft.com/office/powerpoint/2010/main" val="531672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152400" y="685800"/>
            <a:ext cx="3962400" cy="5364163"/>
          </a:xfrm>
        </p:spPr>
        <p:txBody>
          <a:bodyPr/>
          <a:lstStyle/>
          <a:p>
            <a:pPr algn="ctr" eaLnBrk="1" hangingPunct="1">
              <a:buFontTx/>
              <a:buNone/>
            </a:pPr>
            <a:endParaRPr lang="en-US" dirty="0" smtClean="0">
              <a:solidFill>
                <a:schemeClr val="folHlink"/>
              </a:solidFill>
            </a:endParaRPr>
          </a:p>
          <a:p>
            <a:pPr algn="ctr" eaLnBrk="1" hangingPunct="1">
              <a:buFontTx/>
              <a:buNone/>
            </a:pPr>
            <a:endParaRPr lang="en-US" dirty="0" smtClean="0">
              <a:solidFill>
                <a:schemeClr val="folHlink"/>
              </a:solidFill>
            </a:endParaRPr>
          </a:p>
          <a:p>
            <a:pPr algn="ctr" eaLnBrk="1" hangingPunct="1">
              <a:buFontTx/>
              <a:buNone/>
            </a:pPr>
            <a:r>
              <a:rPr lang="en-US" sz="4400" b="1" dirty="0" smtClean="0">
                <a:solidFill>
                  <a:srgbClr val="333300"/>
                </a:solidFill>
                <a:latin typeface="Comic Sans MS" pitchFamily="66" charset="0"/>
              </a:rPr>
              <a:t>Nucleic Acid Function</a:t>
            </a:r>
          </a:p>
          <a:p>
            <a:pPr algn="ctr" eaLnBrk="1" hangingPunct="1">
              <a:buFontTx/>
              <a:buNone/>
            </a:pPr>
            <a:endParaRPr lang="en-US" b="1" dirty="0" smtClean="0">
              <a:solidFill>
                <a:schemeClr val="folHlink"/>
              </a:solidFill>
              <a:latin typeface="Comic Sans MS" pitchFamily="66" charset="0"/>
            </a:endParaRPr>
          </a:p>
          <a:p>
            <a:pPr algn="ctr" eaLnBrk="1" hangingPunct="1">
              <a:buFontTx/>
              <a:buNone/>
            </a:pPr>
            <a:r>
              <a:rPr lang="en-US" b="1" dirty="0" smtClean="0">
                <a:solidFill>
                  <a:srgbClr val="339933"/>
                </a:solidFill>
                <a:latin typeface="Comic Sans MS" pitchFamily="66" charset="0"/>
              </a:rPr>
              <a:t>Gene Expression:</a:t>
            </a:r>
          </a:p>
          <a:p>
            <a:pPr algn="ctr" eaLnBrk="1" hangingPunct="1">
              <a:buFontTx/>
              <a:buNone/>
            </a:pPr>
            <a:endParaRPr lang="en-US" sz="1800" b="1" dirty="0" smtClean="0">
              <a:solidFill>
                <a:srgbClr val="339933"/>
              </a:solidFill>
              <a:latin typeface="Comic Sans MS" pitchFamily="66" charset="0"/>
            </a:endParaRPr>
          </a:p>
          <a:p>
            <a:pPr algn="ctr" eaLnBrk="1" hangingPunct="1">
              <a:buFontTx/>
              <a:buNone/>
            </a:pPr>
            <a:r>
              <a:rPr lang="en-US" sz="2000" b="1" dirty="0" smtClean="0">
                <a:latin typeface="Comic Sans MS" pitchFamily="66" charset="0"/>
                <a:hlinkClick r:id="rId3"/>
              </a:rPr>
              <a:t>Transcription &amp; Translation</a:t>
            </a:r>
            <a:endParaRPr lang="en-US" sz="2000" b="1" dirty="0" smtClean="0">
              <a:latin typeface="Comic Sans MS" pitchFamily="66" charset="0"/>
            </a:endParaRPr>
          </a:p>
          <a:p>
            <a:pPr algn="ctr" eaLnBrk="1" hangingPunct="1">
              <a:buFontTx/>
              <a:buNone/>
            </a:pPr>
            <a:endParaRPr lang="en-US" b="1" dirty="0" smtClean="0">
              <a:solidFill>
                <a:schemeClr val="folHlink"/>
              </a:solidFill>
              <a:latin typeface="Comic Sans MS" pitchFamily="66" charset="0"/>
            </a:endParaRPr>
          </a:p>
          <a:p>
            <a:pPr algn="ctr" eaLnBrk="1" hangingPunct="1">
              <a:buFontTx/>
              <a:buNone/>
            </a:pPr>
            <a:endParaRPr lang="en-US" sz="2800" b="1" dirty="0" smtClean="0">
              <a:solidFill>
                <a:srgbClr val="009900"/>
              </a:solidFill>
              <a:latin typeface="Comic Sans MS" pitchFamily="66" charset="0"/>
            </a:endParaRPr>
          </a:p>
        </p:txBody>
      </p:sp>
      <p:sp>
        <p:nvSpPr>
          <p:cNvPr id="12291"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5"/>
              </a:rPr>
              <a:t>ScienceProfOnline.com</a:t>
            </a:r>
            <a:endParaRPr lang="en-US" sz="1000">
              <a:latin typeface="Comic Sans MS" pitchFamily="66" charset="0"/>
            </a:endParaRPr>
          </a:p>
        </p:txBody>
      </p:sp>
      <p:pic>
        <p:nvPicPr>
          <p:cNvPr id="12292" name="Picture 7" descr="TranscriptionTranslationSourceUnknown"/>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419600" y="457200"/>
            <a:ext cx="4327525"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598488"/>
          </a:xfrm>
        </p:spPr>
        <p:txBody>
          <a:bodyPr/>
          <a:lstStyle/>
          <a:p>
            <a:pPr eaLnBrk="1" hangingPunct="1"/>
            <a:r>
              <a:rPr lang="en-US" sz="2800" b="1" smtClean="0">
                <a:solidFill>
                  <a:schemeClr val="tx1"/>
                </a:solidFill>
                <a:latin typeface="Comic Sans MS" pitchFamily="66" charset="0"/>
              </a:rPr>
              <a:t>Nucleic Acids: </a:t>
            </a:r>
            <a:r>
              <a:rPr lang="en-US" sz="3500" b="1" smtClean="0">
                <a:solidFill>
                  <a:srgbClr val="3333CC"/>
                </a:solidFill>
                <a:latin typeface="Comic Sans MS" pitchFamily="66" charset="0"/>
              </a:rPr>
              <a:t>RNA Structure</a:t>
            </a:r>
          </a:p>
        </p:txBody>
      </p:sp>
      <p:sp>
        <p:nvSpPr>
          <p:cNvPr id="19459" name="Rectangle 3"/>
          <p:cNvSpPr>
            <a:spLocks noGrp="1" noChangeArrowheads="1"/>
          </p:cNvSpPr>
          <p:nvPr>
            <p:ph type="body" sz="half" idx="1"/>
          </p:nvPr>
        </p:nvSpPr>
        <p:spPr>
          <a:xfrm>
            <a:off x="609600" y="2057400"/>
            <a:ext cx="3810000" cy="3581400"/>
          </a:xfrm>
        </p:spPr>
        <p:txBody>
          <a:bodyPr/>
          <a:lstStyle/>
          <a:p>
            <a:pPr eaLnBrk="1" hangingPunct="1">
              <a:lnSpc>
                <a:spcPct val="90000"/>
              </a:lnSpc>
              <a:buFont typeface="Wingdings" pitchFamily="2" charset="2"/>
              <a:buChar char="Ø"/>
              <a:defRPr/>
            </a:pPr>
            <a:r>
              <a:rPr lang="en-US" sz="2000" b="1" dirty="0" smtClean="0">
                <a:latin typeface="Comic Sans MS" pitchFamily="66" charset="0"/>
                <a:hlinkClick r:id="rId3"/>
              </a:rPr>
              <a:t>RNA</a:t>
            </a:r>
            <a:r>
              <a:rPr lang="en-US" sz="2000" dirty="0" smtClean="0">
                <a:latin typeface="Comic Sans MS" pitchFamily="66" charset="0"/>
              </a:rPr>
              <a:t> is typically a single-stranded molecule.</a:t>
            </a:r>
          </a:p>
          <a:p>
            <a:pPr marL="0" indent="0" eaLnBrk="1" hangingPunct="1">
              <a:lnSpc>
                <a:spcPct val="90000"/>
              </a:lnSpc>
              <a:buFontTx/>
              <a:buNone/>
              <a:defRPr/>
            </a:pPr>
            <a:endParaRPr lang="en-US" sz="2000" dirty="0" smtClean="0">
              <a:latin typeface="Comic Sans MS" pitchFamily="66" charset="0"/>
            </a:endParaRPr>
          </a:p>
          <a:p>
            <a:pPr eaLnBrk="1" hangingPunct="1">
              <a:lnSpc>
                <a:spcPct val="90000"/>
              </a:lnSpc>
              <a:buFont typeface="Wingdings" pitchFamily="2" charset="2"/>
              <a:buChar char="Ø"/>
              <a:defRPr/>
            </a:pPr>
            <a:r>
              <a:rPr lang="en-US" sz="2000" b="1" dirty="0">
                <a:solidFill>
                  <a:srgbClr val="FF0000"/>
                </a:solidFill>
                <a:latin typeface="Comic Sans MS" pitchFamily="66" charset="0"/>
              </a:rPr>
              <a:t>Q</a:t>
            </a:r>
            <a:r>
              <a:rPr lang="en-US" sz="2000" b="1" dirty="0">
                <a:latin typeface="Comic Sans MS" pitchFamily="66" charset="0"/>
              </a:rPr>
              <a:t>: </a:t>
            </a:r>
            <a:r>
              <a:rPr lang="en-US" sz="2000" dirty="0">
                <a:latin typeface="Comic Sans MS" pitchFamily="66" charset="0"/>
              </a:rPr>
              <a:t>What base does </a:t>
            </a:r>
            <a:r>
              <a:rPr lang="en-US" sz="2000" dirty="0" smtClean="0">
                <a:latin typeface="Comic Sans MS" pitchFamily="66" charset="0"/>
              </a:rPr>
              <a:t>RNA </a:t>
            </a:r>
            <a:r>
              <a:rPr lang="en-US" sz="2000" dirty="0">
                <a:latin typeface="Comic Sans MS" pitchFamily="66" charset="0"/>
              </a:rPr>
              <a:t>have that </a:t>
            </a:r>
            <a:r>
              <a:rPr lang="en-US" sz="2000" dirty="0" smtClean="0">
                <a:latin typeface="Comic Sans MS" pitchFamily="66" charset="0"/>
              </a:rPr>
              <a:t>DNA </a:t>
            </a:r>
            <a:r>
              <a:rPr lang="en-US" sz="2000" dirty="0">
                <a:latin typeface="Comic Sans MS" pitchFamily="66" charset="0"/>
              </a:rPr>
              <a:t>doesn’t have?</a:t>
            </a:r>
          </a:p>
          <a:p>
            <a:pPr eaLnBrk="1" hangingPunct="1">
              <a:lnSpc>
                <a:spcPct val="90000"/>
              </a:lnSpc>
              <a:buFont typeface="Wingdings" pitchFamily="2" charset="2"/>
              <a:buChar char="Ø"/>
              <a:defRPr/>
            </a:pPr>
            <a:endParaRPr lang="en-US" sz="2000" b="1"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rgbClr val="FF0000"/>
                </a:solidFill>
                <a:latin typeface="Comic Sans MS" pitchFamily="66" charset="0"/>
              </a:rPr>
              <a:t>Q</a:t>
            </a:r>
            <a:r>
              <a:rPr lang="en-US" sz="2000" b="1" dirty="0" smtClean="0">
                <a:latin typeface="Comic Sans MS" pitchFamily="66" charset="0"/>
              </a:rPr>
              <a:t>: </a:t>
            </a:r>
            <a:r>
              <a:rPr lang="en-US" sz="2000" dirty="0" smtClean="0">
                <a:latin typeface="Comic Sans MS" pitchFamily="66" charset="0"/>
              </a:rPr>
              <a:t>What base does DNA contain that RNA Doesn’t have?</a:t>
            </a:r>
          </a:p>
          <a:p>
            <a:pPr marL="0" indent="0" eaLnBrk="1" hangingPunct="1">
              <a:lnSpc>
                <a:spcPct val="90000"/>
              </a:lnSpc>
              <a:buFontTx/>
              <a:buNone/>
              <a:defRPr/>
            </a:pPr>
            <a:endParaRPr lang="en-US" sz="2000" b="1" dirty="0" smtClean="0">
              <a:latin typeface="Comic Sans MS" pitchFamily="66" charset="0"/>
            </a:endParaRPr>
          </a:p>
          <a:p>
            <a:pPr marL="0" indent="0" eaLnBrk="1" hangingPunct="1">
              <a:lnSpc>
                <a:spcPct val="90000"/>
              </a:lnSpc>
              <a:buFontTx/>
              <a:buNone/>
              <a:defRPr/>
            </a:pPr>
            <a:endParaRPr lang="en-US" sz="1000" dirty="0" smtClean="0">
              <a:latin typeface="Comic Sans MS" pitchFamily="66" charset="0"/>
            </a:endParaRPr>
          </a:p>
          <a:p>
            <a:pPr eaLnBrk="1" hangingPunct="1">
              <a:lnSpc>
                <a:spcPct val="90000"/>
              </a:lnSpc>
              <a:buFontTx/>
              <a:buNone/>
              <a:defRPr/>
            </a:pPr>
            <a:endParaRPr lang="en-US" sz="2400" dirty="0" smtClean="0">
              <a:latin typeface="Comic Sans MS" pitchFamily="66" charset="0"/>
            </a:endParaRPr>
          </a:p>
        </p:txBody>
      </p:sp>
      <p:sp>
        <p:nvSpPr>
          <p:cNvPr id="13316" name="Text Box 4"/>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RNA</a:t>
            </a:r>
            <a:r>
              <a:rPr lang="en-US" sz="1000">
                <a:latin typeface="Comic Sans MS" pitchFamily="66" charset="0"/>
              </a:rPr>
              <a:t>, Biology Corner</a:t>
            </a:r>
          </a:p>
        </p:txBody>
      </p:sp>
      <p:pic>
        <p:nvPicPr>
          <p:cNvPr id="13317" name="Picture 5" descr="RibonucleicAcid"/>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76800" y="1295400"/>
            <a:ext cx="3560763"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25425"/>
            <a:ext cx="9144000" cy="688975"/>
          </a:xfrm>
        </p:spPr>
        <p:txBody>
          <a:bodyPr/>
          <a:lstStyle/>
          <a:p>
            <a:pPr eaLnBrk="1" hangingPunct="1"/>
            <a:r>
              <a:rPr lang="en-US" altLang="en-US" sz="2800" b="1" smtClean="0">
                <a:solidFill>
                  <a:schemeClr val="tx1"/>
                </a:solidFill>
                <a:latin typeface="Comic Sans MS" pitchFamily="66" charset="0"/>
              </a:rPr>
              <a:t>First thing to do in making a protein…</a:t>
            </a:r>
            <a:endParaRPr lang="en-US" altLang="en-US" sz="3200" b="1" smtClean="0">
              <a:solidFill>
                <a:schemeClr val="accent2"/>
              </a:solidFill>
              <a:latin typeface="Comic Sans MS" pitchFamily="66" charset="0"/>
            </a:endParaRPr>
          </a:p>
        </p:txBody>
      </p:sp>
      <p:sp>
        <p:nvSpPr>
          <p:cNvPr id="270339" name="Rectangle 3"/>
          <p:cNvSpPr>
            <a:spLocks noGrp="1" noChangeArrowheads="1"/>
          </p:cNvSpPr>
          <p:nvPr>
            <p:ph type="body" sz="half" idx="1"/>
          </p:nvPr>
        </p:nvSpPr>
        <p:spPr>
          <a:xfrm>
            <a:off x="304800" y="1371600"/>
            <a:ext cx="3276600" cy="4876800"/>
          </a:xfrm>
        </p:spPr>
        <p:txBody>
          <a:bodyPr/>
          <a:lstStyle/>
          <a:p>
            <a:pPr eaLnBrk="1" hangingPunct="1">
              <a:lnSpc>
                <a:spcPct val="80000"/>
              </a:lnSpc>
              <a:defRPr/>
            </a:pPr>
            <a:r>
              <a:rPr lang="en-US" altLang="en-US" sz="1600" b="1" dirty="0" smtClean="0">
                <a:latin typeface="Comic Sans MS" pitchFamily="66" charset="0"/>
              </a:rPr>
              <a:t>Make RNA</a:t>
            </a:r>
            <a:r>
              <a:rPr lang="en-US" altLang="en-US" sz="1600" dirty="0" smtClean="0">
                <a:latin typeface="Comic Sans MS" pitchFamily="66" charset="0"/>
              </a:rPr>
              <a:t>, a process called </a:t>
            </a:r>
            <a:r>
              <a:rPr lang="en-US" altLang="en-US" sz="1800" b="1" dirty="0" smtClean="0">
                <a:solidFill>
                  <a:schemeClr val="tx1">
                    <a:lumMod val="50000"/>
                    <a:lumOff val="50000"/>
                  </a:schemeClr>
                </a:solidFill>
                <a:latin typeface="Comic Sans MS" pitchFamily="66" charset="0"/>
              </a:rPr>
              <a:t>transcription</a:t>
            </a:r>
            <a:r>
              <a:rPr lang="en-US" altLang="en-US" sz="1600" dirty="0" smtClean="0">
                <a:latin typeface="Comic Sans MS" pitchFamily="66" charset="0"/>
              </a:rPr>
              <a:t>.</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Process by which a DNA sequence is copied to produce a complementary RNA. </a:t>
            </a:r>
          </a:p>
          <a:p>
            <a:pPr marL="0" indent="0" eaLnBrk="1" hangingPunct="1">
              <a:lnSpc>
                <a:spcPct val="80000"/>
              </a:lnSpc>
              <a:buFontTx/>
              <a:buNone/>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In other words, it is the transfer of genetic information from DNA into RNA. </a:t>
            </a:r>
          </a:p>
          <a:p>
            <a:pPr marL="0" indent="0" eaLnBrk="1" hangingPunct="1">
              <a:lnSpc>
                <a:spcPct val="80000"/>
              </a:lnSpc>
              <a:buFontTx/>
              <a:buNone/>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Like </a:t>
            </a:r>
            <a:r>
              <a:rPr lang="en-US" altLang="en-US" sz="1600" b="1" dirty="0" smtClean="0">
                <a:latin typeface="Comic Sans MS" pitchFamily="66" charset="0"/>
                <a:hlinkClick r:id="rId3"/>
              </a:rPr>
              <a:t>replication</a:t>
            </a:r>
            <a:r>
              <a:rPr lang="en-US" altLang="en-US" sz="1600" dirty="0" smtClean="0">
                <a:latin typeface="Comic Sans MS" pitchFamily="66" charset="0"/>
              </a:rPr>
              <a:t>, but we are making RNA.</a:t>
            </a:r>
          </a:p>
          <a:p>
            <a:pPr marL="0" indent="0" eaLnBrk="1" hangingPunct="1">
              <a:lnSpc>
                <a:spcPct val="80000"/>
              </a:lnSpc>
              <a:buFontTx/>
              <a:buNone/>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Beginning of the process that ultimately leads to the translation of the genetic code (via mRNA) into a peptide or </a:t>
            </a:r>
            <a:r>
              <a:rPr lang="en-US" altLang="en-US" sz="1600" b="1" dirty="0" smtClean="0">
                <a:latin typeface="Comic Sans MS" pitchFamily="66" charset="0"/>
                <a:hlinkClick r:id="rId4"/>
              </a:rPr>
              <a:t>protein</a:t>
            </a:r>
            <a:r>
              <a:rPr lang="en-US" altLang="en-US" sz="1600" dirty="0" smtClean="0">
                <a:latin typeface="Comic Sans MS" pitchFamily="66" charset="0"/>
              </a:rPr>
              <a:t>. </a:t>
            </a:r>
          </a:p>
        </p:txBody>
      </p:sp>
      <p:sp>
        <p:nvSpPr>
          <p:cNvPr id="15364" name="Text Box 6"/>
          <p:cNvSpPr txBox="1">
            <a:spLocks noChangeArrowheads="1"/>
          </p:cNvSpPr>
          <p:nvPr/>
        </p:nvSpPr>
        <p:spPr bwMode="auto">
          <a:xfrm>
            <a:off x="739775" y="6162675"/>
            <a:ext cx="728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US" sz="1800"/>
          </a:p>
        </p:txBody>
      </p:sp>
      <p:pic>
        <p:nvPicPr>
          <p:cNvPr id="15365" name="Picture 9" descr="DNA_transcription_NHumGenomeInstWikiC"/>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733800" y="1143000"/>
            <a:ext cx="5410200" cy="509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10"/>
          <p:cNvSpPr txBox="1">
            <a:spLocks noChangeArrowheads="1"/>
          </p:cNvSpPr>
          <p:nvPr/>
        </p:nvSpPr>
        <p:spPr bwMode="auto">
          <a:xfrm>
            <a:off x="4953000" y="6613525"/>
            <a:ext cx="4191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6"/>
              </a:rPr>
              <a:t>Transcription</a:t>
            </a:r>
            <a:r>
              <a:rPr lang="en-US" sz="1000">
                <a:latin typeface="Comic Sans MS" pitchFamily="66" charset="0"/>
              </a:rPr>
              <a:t>, National Human Genome Research Institute.</a:t>
            </a:r>
          </a:p>
        </p:txBody>
      </p:sp>
      <p:sp>
        <p:nvSpPr>
          <p:cNvPr id="15367"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229600" cy="638175"/>
          </a:xfrm>
        </p:spPr>
        <p:txBody>
          <a:bodyPr/>
          <a:lstStyle/>
          <a:p>
            <a:pPr algn="l" eaLnBrk="1" hangingPunct="1"/>
            <a:r>
              <a:rPr lang="en-US" sz="3600" b="1" smtClean="0">
                <a:solidFill>
                  <a:schemeClr val="accent2"/>
                </a:solidFill>
                <a:latin typeface="Comic Sans MS" pitchFamily="66" charset="0"/>
              </a:rPr>
              <a:t>Types of RNA</a:t>
            </a:r>
            <a:endParaRPr lang="en-US" altLang="en-US" sz="3600" b="1" smtClean="0">
              <a:solidFill>
                <a:schemeClr val="accent2"/>
              </a:solidFill>
              <a:latin typeface="Comic Sans MS" pitchFamily="66" charset="0"/>
            </a:endParaRPr>
          </a:p>
        </p:txBody>
      </p:sp>
      <p:sp>
        <p:nvSpPr>
          <p:cNvPr id="16387" name="Rectangle 3"/>
          <p:cNvSpPr>
            <a:spLocks noGrp="1" noChangeArrowheads="1"/>
          </p:cNvSpPr>
          <p:nvPr>
            <p:ph type="body" sz="half" idx="1"/>
          </p:nvPr>
        </p:nvSpPr>
        <p:spPr>
          <a:xfrm>
            <a:off x="228600" y="1143000"/>
            <a:ext cx="5105400" cy="5372100"/>
          </a:xfrm>
        </p:spPr>
        <p:txBody>
          <a:bodyPr/>
          <a:lstStyle/>
          <a:p>
            <a:pPr eaLnBrk="1" hangingPunct="1">
              <a:lnSpc>
                <a:spcPct val="90000"/>
              </a:lnSpc>
              <a:buFontTx/>
              <a:buNone/>
            </a:pPr>
            <a:r>
              <a:rPr lang="en-US" sz="2000" b="1" dirty="0" smtClean="0">
                <a:latin typeface="Comic Sans MS" pitchFamily="66" charset="0"/>
              </a:rPr>
              <a:t>Genetic information copied from DNA is transferred to 3 </a:t>
            </a:r>
            <a:r>
              <a:rPr lang="en-US" sz="2000" b="1" dirty="0" smtClean="0">
                <a:latin typeface="Comic Sans MS" pitchFamily="66" charset="0"/>
                <a:hlinkClick r:id="rId3"/>
              </a:rPr>
              <a:t>types of RNA</a:t>
            </a:r>
            <a:r>
              <a:rPr lang="en-US" sz="2000" b="1" dirty="0" smtClean="0">
                <a:latin typeface="Comic Sans MS" pitchFamily="66" charset="0"/>
              </a:rPr>
              <a:t>:</a:t>
            </a:r>
          </a:p>
          <a:p>
            <a:pPr eaLnBrk="1" hangingPunct="1">
              <a:lnSpc>
                <a:spcPct val="90000"/>
              </a:lnSpc>
              <a:buFontTx/>
              <a:buNone/>
            </a:pPr>
            <a:endParaRPr lang="en-US" sz="1800" dirty="0" smtClean="0"/>
          </a:p>
          <a:p>
            <a:pPr eaLnBrk="1" hangingPunct="1">
              <a:lnSpc>
                <a:spcPct val="90000"/>
              </a:lnSpc>
              <a:buFontTx/>
              <a:buNone/>
            </a:pPr>
            <a:r>
              <a:rPr lang="en-US" sz="2000" dirty="0" smtClean="0"/>
              <a:t> </a:t>
            </a:r>
          </a:p>
          <a:p>
            <a:pPr eaLnBrk="1" hangingPunct="1">
              <a:lnSpc>
                <a:spcPct val="70000"/>
              </a:lnSpc>
            </a:pPr>
            <a:r>
              <a:rPr lang="en-US" altLang="en-US" sz="2000" b="1" dirty="0" smtClean="0">
                <a:solidFill>
                  <a:schemeClr val="tx1">
                    <a:lumMod val="65000"/>
                    <a:lumOff val="35000"/>
                  </a:schemeClr>
                </a:solidFill>
                <a:latin typeface="Comic Sans MS" pitchFamily="66" charset="0"/>
              </a:rPr>
              <a:t>messenger</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(mRNA)</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r>
              <a:rPr lang="en-US" altLang="en-US" sz="1800" dirty="0" smtClean="0">
                <a:latin typeface="Comic Sans MS" pitchFamily="66" charset="0"/>
              </a:rPr>
              <a:t>	</a:t>
            </a:r>
          </a:p>
          <a:p>
            <a:pPr marL="0" indent="0" eaLnBrk="1" hangingPunct="1">
              <a:lnSpc>
                <a:spcPct val="70000"/>
              </a:lnSpc>
              <a:buNone/>
            </a:pPr>
            <a:r>
              <a:rPr lang="en-US" altLang="en-US" sz="1600" dirty="0" smtClean="0">
                <a:latin typeface="Comic Sans MS" pitchFamily="66" charset="0"/>
              </a:rPr>
              <a:t>      Copy of information in DNA that is brought to     </a:t>
            </a:r>
          </a:p>
          <a:p>
            <a:pPr marL="0" indent="0" eaLnBrk="1" hangingPunct="1">
              <a:lnSpc>
                <a:spcPct val="70000"/>
              </a:lnSpc>
              <a:buNone/>
            </a:pPr>
            <a:r>
              <a:rPr lang="en-US" altLang="en-US" sz="1600" dirty="0">
                <a:latin typeface="Comic Sans MS" pitchFamily="66" charset="0"/>
              </a:rPr>
              <a:t> </a:t>
            </a:r>
            <a:r>
              <a:rPr lang="en-US" altLang="en-US" sz="1600" dirty="0" smtClean="0">
                <a:latin typeface="Comic Sans MS" pitchFamily="66" charset="0"/>
              </a:rPr>
              <a:t>     the ribosome where the information is  </a:t>
            </a:r>
          </a:p>
          <a:p>
            <a:pPr marL="0" indent="0" eaLnBrk="1" hangingPunct="1">
              <a:lnSpc>
                <a:spcPct val="70000"/>
              </a:lnSpc>
              <a:buNone/>
            </a:pPr>
            <a:r>
              <a:rPr lang="en-US" altLang="en-US" sz="1600" dirty="0">
                <a:latin typeface="Comic Sans MS" pitchFamily="66" charset="0"/>
              </a:rPr>
              <a:t> </a:t>
            </a:r>
            <a:r>
              <a:rPr lang="en-US" altLang="en-US" sz="1600" dirty="0" smtClean="0">
                <a:latin typeface="Comic Sans MS" pitchFamily="66" charset="0"/>
              </a:rPr>
              <a:t>     translated into a protein.</a:t>
            </a:r>
          </a:p>
          <a:p>
            <a:pPr eaLnBrk="1" hangingPunct="1">
              <a:lnSpc>
                <a:spcPct val="90000"/>
              </a:lnSpc>
            </a:pPr>
            <a:endParaRPr lang="en-US" altLang="en-US" sz="1800" u="sng" dirty="0" smtClean="0">
              <a:latin typeface="Comic Sans MS" pitchFamily="66" charset="0"/>
            </a:endParaRPr>
          </a:p>
          <a:p>
            <a:pPr eaLnBrk="1" hangingPunct="1">
              <a:lnSpc>
                <a:spcPct val="70000"/>
              </a:lnSpc>
            </a:pPr>
            <a:r>
              <a:rPr lang="en-US" altLang="en-US" sz="2000" b="1" dirty="0" smtClean="0">
                <a:solidFill>
                  <a:schemeClr val="tx1">
                    <a:lumMod val="65000"/>
                    <a:lumOff val="35000"/>
                  </a:schemeClr>
                </a:solidFill>
                <a:latin typeface="Comic Sans MS" pitchFamily="66" charset="0"/>
              </a:rPr>
              <a:t>ribosomal</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a:t>
            </a:r>
            <a:r>
              <a:rPr lang="en-US" altLang="en-US" sz="1400" dirty="0" err="1" smtClean="0">
                <a:latin typeface="Comic Sans MS" pitchFamily="66" charset="0"/>
              </a:rPr>
              <a:t>rRNA</a:t>
            </a:r>
            <a:r>
              <a:rPr lang="en-US" altLang="en-US" sz="1400" dirty="0" smtClean="0">
                <a:latin typeface="Comic Sans MS" pitchFamily="66" charset="0"/>
              </a:rPr>
              <a:t>)</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p>
          <a:p>
            <a:pPr marL="0" indent="0" eaLnBrk="1" hangingPunct="1">
              <a:lnSpc>
                <a:spcPct val="70000"/>
              </a:lnSpc>
              <a:buNone/>
            </a:pPr>
            <a:r>
              <a:rPr lang="en-US" sz="1600" dirty="0" smtClean="0">
                <a:latin typeface="Comic Sans MS" pitchFamily="66" charset="0"/>
              </a:rPr>
              <a:t>      The protein factories of the cells.</a:t>
            </a:r>
          </a:p>
          <a:p>
            <a:pPr eaLnBrk="1" hangingPunct="1">
              <a:lnSpc>
                <a:spcPct val="90000"/>
              </a:lnSpc>
            </a:pPr>
            <a:endParaRPr lang="en-US" sz="1800" dirty="0" smtClean="0">
              <a:latin typeface="Comic Sans MS" pitchFamily="66" charset="0"/>
            </a:endParaRPr>
          </a:p>
          <a:p>
            <a:pPr eaLnBrk="1" hangingPunct="1">
              <a:lnSpc>
                <a:spcPct val="70000"/>
              </a:lnSpc>
            </a:pPr>
            <a:endParaRPr lang="en-US" altLang="en-US" sz="1800" u="sng" dirty="0" smtClean="0">
              <a:latin typeface="Comic Sans MS" pitchFamily="66" charset="0"/>
            </a:endParaRPr>
          </a:p>
          <a:p>
            <a:pPr eaLnBrk="1" hangingPunct="1">
              <a:lnSpc>
                <a:spcPct val="70000"/>
              </a:lnSpc>
            </a:pPr>
            <a:r>
              <a:rPr lang="en-US" altLang="en-US" sz="2000" b="1" dirty="0" smtClean="0">
                <a:solidFill>
                  <a:schemeClr val="tx1">
                    <a:lumMod val="65000"/>
                    <a:lumOff val="35000"/>
                  </a:schemeClr>
                </a:solidFill>
                <a:latin typeface="Comic Sans MS" pitchFamily="66" charset="0"/>
              </a:rPr>
              <a:t>transfer</a:t>
            </a:r>
            <a:r>
              <a:rPr lang="en-US" altLang="en-US" sz="1400" dirty="0" smtClean="0">
                <a:latin typeface="Comic Sans MS" pitchFamily="66" charset="0"/>
              </a:rPr>
              <a:t> (</a:t>
            </a:r>
            <a:r>
              <a:rPr lang="en-US" altLang="en-US" sz="1400" dirty="0" err="1" smtClean="0">
                <a:latin typeface="Comic Sans MS" pitchFamily="66" charset="0"/>
              </a:rPr>
              <a:t>tRNA</a:t>
            </a:r>
            <a:r>
              <a:rPr lang="en-US" altLang="en-US" sz="1400" dirty="0" smtClean="0">
                <a:latin typeface="Comic Sans MS" pitchFamily="66" charset="0"/>
              </a:rPr>
              <a:t>) </a:t>
            </a:r>
            <a:r>
              <a:rPr lang="en-US" altLang="en-US" sz="1800" b="1" dirty="0" smtClean="0">
                <a:latin typeface="Comic Sans MS" pitchFamily="66" charset="0"/>
              </a:rPr>
              <a:t>are like a </a:t>
            </a:r>
          </a:p>
          <a:p>
            <a:pPr marL="0" indent="0" eaLnBrk="1" hangingPunct="1">
              <a:lnSpc>
                <a:spcPct val="70000"/>
              </a:lnSpc>
              <a:buNone/>
            </a:pPr>
            <a:r>
              <a:rPr lang="en-US" altLang="en-US" sz="1800" dirty="0">
                <a:latin typeface="Comic Sans MS" pitchFamily="66" charset="0"/>
              </a:rPr>
              <a:t> </a:t>
            </a:r>
            <a:r>
              <a:rPr lang="en-US" altLang="en-US" sz="1800" dirty="0" smtClean="0">
                <a:latin typeface="Comic Sans MS" pitchFamily="66" charset="0"/>
              </a:rPr>
              <a:t>    </a:t>
            </a:r>
            <a:r>
              <a:rPr lang="en-US" altLang="en-US" sz="1600" dirty="0" smtClean="0">
                <a:latin typeface="Comic Sans MS" pitchFamily="66" charset="0"/>
              </a:rPr>
              <a:t>Brings the </a:t>
            </a:r>
            <a:r>
              <a:rPr lang="en-US" altLang="en-US" sz="1600" dirty="0" smtClean="0">
                <a:latin typeface="Comic Sans MS" pitchFamily="66" charset="0"/>
                <a:hlinkClick r:id="rId4"/>
              </a:rPr>
              <a:t>amino acid</a:t>
            </a:r>
            <a:r>
              <a:rPr lang="en-US" altLang="en-US" sz="1600" dirty="0" smtClean="0">
                <a:latin typeface="Comic Sans MS" pitchFamily="66" charset="0"/>
              </a:rPr>
              <a:t> to the ribosome.</a:t>
            </a:r>
            <a:r>
              <a:rPr lang="en-US" altLang="en-US" sz="2000" dirty="0" smtClean="0">
                <a:latin typeface="Comic Sans MS" pitchFamily="66" charset="0"/>
              </a:rPr>
              <a:t> </a:t>
            </a:r>
            <a:endParaRPr lang="en-US" sz="2000" dirty="0" smtClean="0">
              <a:latin typeface="Comic Sans MS" pitchFamily="66" charset="0"/>
            </a:endParaRPr>
          </a:p>
        </p:txBody>
      </p:sp>
      <p:pic>
        <p:nvPicPr>
          <p:cNvPr id="16388" name="Picture 5" descr="MP900448698[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42264" y="280987"/>
            <a:ext cx="3276600" cy="1852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6" descr="Factory-Wolfsburg_VW-Werk"/>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638800" y="2208500"/>
            <a:ext cx="3297238" cy="204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7"/>
          <p:cNvSpPr txBox="1">
            <a:spLocks noChangeArrowheads="1"/>
          </p:cNvSpPr>
          <p:nvPr/>
        </p:nvSpPr>
        <p:spPr bwMode="auto">
          <a:xfrm>
            <a:off x="5334000" y="6462713"/>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Images: Blueprint, clipart; </a:t>
            </a:r>
            <a:r>
              <a:rPr lang="en-US" sz="1000">
                <a:latin typeface="Comic Sans MS" pitchFamily="66" charset="0"/>
                <a:hlinkClick r:id="rId7"/>
              </a:rPr>
              <a:t>Factory</a:t>
            </a:r>
            <a:r>
              <a:rPr lang="en-US" sz="1000">
                <a:latin typeface="Comic Sans MS" pitchFamily="66" charset="0"/>
              </a:rPr>
              <a:t>, Andreas Praefcke; </a:t>
            </a:r>
            <a:r>
              <a:rPr lang="en-US" sz="1000">
                <a:latin typeface="Comic Sans MS" pitchFamily="66" charset="0"/>
                <a:hlinkClick r:id="rId8"/>
              </a:rPr>
              <a:t>Truck</a:t>
            </a:r>
            <a:r>
              <a:rPr lang="en-US" sz="1000">
                <a:latin typeface="Comic Sans MS" pitchFamily="66" charset="0"/>
              </a:rPr>
              <a:t>, PRA; </a:t>
            </a:r>
            <a:r>
              <a:rPr lang="en-US" sz="1000">
                <a:latin typeface="Comic Sans MS" pitchFamily="66" charset="0"/>
                <a:hlinkClick r:id="rId9"/>
              </a:rPr>
              <a:t>Ribosome translating protein</a:t>
            </a:r>
            <a:r>
              <a:rPr lang="en-US" sz="1000">
                <a:latin typeface="Comic Sans MS" pitchFamily="66" charset="0"/>
              </a:rPr>
              <a:t>, Xvazquez.</a:t>
            </a:r>
          </a:p>
        </p:txBody>
      </p:sp>
      <p:pic>
        <p:nvPicPr>
          <p:cNvPr id="16391" name="Picture 8" descr="Truck_P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301836"/>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Oval 9"/>
          <p:cNvSpPr>
            <a:spLocks noChangeArrowheads="1"/>
          </p:cNvSpPr>
          <p:nvPr/>
        </p:nvSpPr>
        <p:spPr bwMode="auto">
          <a:xfrm>
            <a:off x="7924800" y="3260725"/>
            <a:ext cx="228600" cy="2286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1"/>
              </a:rPr>
              <a:t>Virtual Microbiology Classroom</a:t>
            </a:r>
            <a:r>
              <a:rPr lang="en-US" sz="1000">
                <a:latin typeface="Comic Sans MS" pitchFamily="66" charset="0"/>
              </a:rPr>
              <a:t> on </a:t>
            </a:r>
            <a:r>
              <a:rPr lang="en-US" sz="1000">
                <a:latin typeface="Comic Sans MS" pitchFamily="66" charset="0"/>
                <a:hlinkClick r:id="rId12"/>
              </a:rPr>
              <a:t>ScienceProfOnline.com</a:t>
            </a:r>
            <a:endParaRPr lang="en-US" sz="1000">
              <a:latin typeface="Comic Sans MS" pitchFamily="66" charset="0"/>
            </a:endParaRPr>
          </a:p>
        </p:txBody>
      </p:sp>
      <p:cxnSp>
        <p:nvCxnSpPr>
          <p:cNvPr id="3" name="Straight Arrow Connector 2"/>
          <p:cNvCxnSpPr/>
          <p:nvPr/>
        </p:nvCxnSpPr>
        <p:spPr>
          <a:xfrm flipV="1">
            <a:off x="4343400" y="1752600"/>
            <a:ext cx="1143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91000" y="3489325"/>
            <a:ext cx="1295400" cy="375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4876800"/>
            <a:ext cx="1466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9" name="Rectangle 3"/>
          <p:cNvSpPr>
            <a:spLocks noGrp="1" noChangeArrowheads="1"/>
          </p:cNvSpPr>
          <p:nvPr>
            <p:ph type="body" sz="half" idx="1"/>
          </p:nvPr>
        </p:nvSpPr>
        <p:spPr>
          <a:xfrm>
            <a:off x="26988" y="962025"/>
            <a:ext cx="5611812" cy="5592763"/>
          </a:xfrm>
        </p:spPr>
        <p:txBody>
          <a:bodyPr/>
          <a:lstStyle/>
          <a:p>
            <a:pPr eaLnBrk="1" hangingPunct="1">
              <a:lnSpc>
                <a:spcPct val="80000"/>
              </a:lnSpc>
              <a:defRPr/>
            </a:pPr>
            <a:r>
              <a:rPr lang="en-US" altLang="en-US" sz="1400" b="1" dirty="0" smtClean="0">
                <a:latin typeface="Comic Sans MS" pitchFamily="66" charset="0"/>
              </a:rPr>
              <a:t>Use the instructions delivered by </a:t>
            </a:r>
            <a:r>
              <a:rPr lang="en-US" altLang="en-US" sz="1400" b="1" dirty="0">
                <a:latin typeface="Comic Sans MS" pitchFamily="66" charset="0"/>
              </a:rPr>
              <a:t>RNA </a:t>
            </a:r>
            <a:r>
              <a:rPr lang="en-US" altLang="en-US" sz="1400" b="1" dirty="0" smtClean="0">
                <a:latin typeface="Comic Sans MS" pitchFamily="66" charset="0"/>
              </a:rPr>
              <a:t>to make </a:t>
            </a:r>
            <a:r>
              <a:rPr lang="en-US" altLang="en-US" sz="1400" b="1" dirty="0">
                <a:latin typeface="Comic Sans MS" pitchFamily="66" charset="0"/>
              </a:rPr>
              <a:t>a </a:t>
            </a:r>
            <a:r>
              <a:rPr lang="en-US" altLang="en-US" sz="1400" b="1" dirty="0">
                <a:latin typeface="Comic Sans MS" pitchFamily="66" charset="0"/>
                <a:hlinkClick r:id="rId3"/>
              </a:rPr>
              <a:t>protein </a:t>
            </a:r>
            <a:r>
              <a:rPr lang="en-US" altLang="en-US" sz="1400" b="1" dirty="0" smtClean="0">
                <a:latin typeface="Comic Sans MS" pitchFamily="66" charset="0"/>
                <a:hlinkClick r:id="rId3"/>
              </a:rPr>
              <a:t>molecule</a:t>
            </a:r>
            <a:r>
              <a:rPr lang="en-US" altLang="en-US" sz="1400" dirty="0" smtClean="0">
                <a:latin typeface="Comic Sans MS" pitchFamily="66" charset="0"/>
              </a:rPr>
              <a:t>, a process called </a:t>
            </a:r>
            <a:r>
              <a:rPr lang="en-US" altLang="en-US" sz="1600" b="1" dirty="0" smtClean="0">
                <a:solidFill>
                  <a:schemeClr val="tx1">
                    <a:lumMod val="50000"/>
                    <a:lumOff val="50000"/>
                  </a:schemeClr>
                </a:solidFill>
                <a:latin typeface="Comic Sans MS" pitchFamily="66" charset="0"/>
              </a:rPr>
              <a:t>translation</a:t>
            </a:r>
            <a:r>
              <a:rPr lang="en-US" altLang="en-US" sz="1400" dirty="0" smtClean="0">
                <a:latin typeface="Comic Sans MS" pitchFamily="66" charset="0"/>
              </a:rPr>
              <a:t>.</a:t>
            </a:r>
          </a:p>
          <a:p>
            <a:pPr marL="0" indent="0" eaLnBrk="1" hangingPunct="1">
              <a:lnSpc>
                <a:spcPct val="80000"/>
              </a:lnSpc>
              <a:buFontTx/>
              <a:buNone/>
              <a:defRPr/>
            </a:pPr>
            <a:endParaRPr lang="en-US" sz="1400" dirty="0" smtClean="0">
              <a:latin typeface="Comic Sans MS" pitchFamily="66" charset="0"/>
            </a:endParaRPr>
          </a:p>
          <a:p>
            <a:pPr eaLnBrk="1" hangingPunct="1">
              <a:lnSpc>
                <a:spcPct val="80000"/>
              </a:lnSpc>
              <a:defRPr/>
            </a:pPr>
            <a:r>
              <a:rPr lang="en-US" sz="1600" b="1" dirty="0" smtClean="0">
                <a:solidFill>
                  <a:schemeClr val="tx1">
                    <a:lumMod val="50000"/>
                    <a:lumOff val="50000"/>
                  </a:schemeClr>
                </a:solidFill>
                <a:latin typeface="Comic Sans MS" pitchFamily="66" charset="0"/>
              </a:rPr>
              <a:t>Ribosomes </a:t>
            </a:r>
            <a:r>
              <a:rPr lang="en-US" sz="1050" b="1" dirty="0" smtClean="0">
                <a:latin typeface="Comic Sans MS" pitchFamily="66" charset="0"/>
              </a:rPr>
              <a:t>(</a:t>
            </a:r>
            <a:r>
              <a:rPr lang="en-US" sz="1050" b="1" dirty="0" smtClean="0">
                <a:solidFill>
                  <a:srgbClr val="FF0000"/>
                </a:solidFill>
                <a:latin typeface="Comic Sans MS" pitchFamily="66" charset="0"/>
              </a:rPr>
              <a:t>Q</a:t>
            </a:r>
            <a:r>
              <a:rPr lang="en-US" sz="1050" b="1" dirty="0" smtClean="0">
                <a:latin typeface="Comic Sans MS" pitchFamily="66" charset="0"/>
              </a:rPr>
              <a:t>: </a:t>
            </a:r>
            <a:r>
              <a:rPr lang="en-US" sz="1050" dirty="0" smtClean="0">
                <a:latin typeface="Comic Sans MS" pitchFamily="66" charset="0"/>
              </a:rPr>
              <a:t>Which contain  what type of RNA?)</a:t>
            </a:r>
            <a:r>
              <a:rPr lang="en-US" sz="1600" dirty="0" smtClean="0">
                <a:latin typeface="Comic Sans MS" pitchFamily="66" charset="0"/>
              </a:rPr>
              <a:t> </a:t>
            </a:r>
            <a:r>
              <a:rPr lang="en-US" sz="1400" dirty="0" smtClean="0">
                <a:latin typeface="Comic Sans MS" pitchFamily="66" charset="0"/>
              </a:rPr>
              <a:t>make proteins from the messages encoded in  mRNA.</a:t>
            </a:r>
          </a:p>
          <a:p>
            <a:pPr eaLnBrk="1" hangingPunct="1">
              <a:lnSpc>
                <a:spcPct val="80000"/>
              </a:lnSpc>
              <a:buFontTx/>
              <a:buNone/>
              <a:defRPr/>
            </a:pPr>
            <a:endParaRPr lang="en-US" altLang="en-US" sz="1800" dirty="0" smtClean="0">
              <a:latin typeface="Comic Sans MS" pitchFamily="66" charset="0"/>
            </a:endParaRPr>
          </a:p>
          <a:p>
            <a:pPr eaLnBrk="1" hangingPunct="1">
              <a:lnSpc>
                <a:spcPct val="80000"/>
              </a:lnSpc>
              <a:defRPr/>
            </a:pPr>
            <a:r>
              <a:rPr lang="en-US" altLang="en-US" sz="1400" dirty="0" smtClean="0">
                <a:latin typeface="Comic Sans MS" pitchFamily="66" charset="0"/>
              </a:rPr>
              <a:t>The genetic instructions for a </a:t>
            </a:r>
          </a:p>
          <a:p>
            <a:pPr marL="0" indent="0" eaLnBrk="1" hangingPunct="1">
              <a:lnSpc>
                <a:spcPct val="80000"/>
              </a:lnSpc>
              <a:buFontTx/>
              <a:buNone/>
              <a:defRPr/>
            </a:pPr>
            <a:r>
              <a:rPr lang="en-US" altLang="en-US" sz="1400" dirty="0" smtClean="0">
                <a:latin typeface="Comic Sans MS" pitchFamily="66" charset="0"/>
              </a:rPr>
              <a:t>       protein </a:t>
            </a:r>
            <a:r>
              <a:rPr lang="en-US" altLang="en-US" sz="1100" dirty="0" smtClean="0">
                <a:latin typeface="Comic Sans MS" pitchFamily="66" charset="0"/>
              </a:rPr>
              <a:t>(polypeptide chain) </a:t>
            </a:r>
            <a:r>
              <a:rPr lang="en-US" altLang="en-US" sz="1400" dirty="0" smtClean="0">
                <a:latin typeface="Comic Sans MS" pitchFamily="66" charset="0"/>
              </a:rPr>
              <a:t>are ‘written’ </a:t>
            </a:r>
          </a:p>
          <a:p>
            <a:pPr eaLnBrk="1" hangingPunct="1">
              <a:lnSpc>
                <a:spcPct val="80000"/>
              </a:lnSpc>
              <a:buFontTx/>
              <a:buNone/>
              <a:defRPr/>
            </a:pPr>
            <a:r>
              <a:rPr lang="en-US" altLang="en-US" sz="1400" dirty="0" smtClean="0">
                <a:latin typeface="Comic Sans MS" pitchFamily="66" charset="0"/>
              </a:rPr>
              <a:t>	in the </a:t>
            </a:r>
            <a:r>
              <a:rPr lang="en-US" altLang="en-US" sz="1400" b="1" dirty="0" smtClean="0">
                <a:latin typeface="Comic Sans MS" pitchFamily="66" charset="0"/>
                <a:hlinkClick r:id="rId4"/>
              </a:rPr>
              <a:t>DNA</a:t>
            </a:r>
            <a:r>
              <a:rPr lang="en-US" altLang="en-US" sz="1400" dirty="0" smtClean="0">
                <a:latin typeface="Comic Sans MS" pitchFamily="66" charset="0"/>
              </a:rPr>
              <a:t> as a series of  </a:t>
            </a:r>
          </a:p>
          <a:p>
            <a:pPr eaLnBrk="1" hangingPunct="1">
              <a:lnSpc>
                <a:spcPct val="80000"/>
              </a:lnSpc>
              <a:buFontTx/>
              <a:buNone/>
              <a:defRPr/>
            </a:pPr>
            <a:r>
              <a:rPr lang="en-US" altLang="en-US" sz="1400" dirty="0" smtClean="0">
                <a:latin typeface="Comic Sans MS" pitchFamily="66" charset="0"/>
              </a:rPr>
              <a:t>	3-nucleotide ‘words’.</a:t>
            </a:r>
          </a:p>
          <a:p>
            <a:pPr eaLnBrk="1" hangingPunct="1">
              <a:lnSpc>
                <a:spcPct val="80000"/>
              </a:lnSpc>
              <a:buFontTx/>
              <a:buNone/>
              <a:defRPr/>
            </a:pPr>
            <a:endParaRPr lang="en-US" altLang="en-US" sz="1800" dirty="0" smtClean="0">
              <a:latin typeface="Comic Sans MS" pitchFamily="66" charset="0"/>
            </a:endParaRPr>
          </a:p>
          <a:p>
            <a:pPr eaLnBrk="1" hangingPunct="1">
              <a:lnSpc>
                <a:spcPct val="80000"/>
              </a:lnSpc>
              <a:defRPr/>
            </a:pPr>
            <a:r>
              <a:rPr lang="en-US" altLang="en-US" sz="1600" b="1" dirty="0" smtClean="0">
                <a:solidFill>
                  <a:schemeClr val="tx1">
                    <a:lumMod val="65000"/>
                    <a:lumOff val="35000"/>
                  </a:schemeClr>
                </a:solidFill>
                <a:latin typeface="Comic Sans MS" pitchFamily="66" charset="0"/>
              </a:rPr>
              <a:t>codon </a:t>
            </a:r>
            <a:r>
              <a:rPr lang="en-US" altLang="en-US" sz="1400" dirty="0" smtClean="0">
                <a:latin typeface="Comic Sans MS" pitchFamily="66" charset="0"/>
              </a:rPr>
              <a:t>on mRNA</a:t>
            </a:r>
          </a:p>
          <a:p>
            <a:pPr eaLnBrk="1" hangingPunct="1">
              <a:lnSpc>
                <a:spcPct val="80000"/>
              </a:lnSpc>
              <a:defRPr/>
            </a:pPr>
            <a:endParaRPr lang="en-US" altLang="en-US" sz="1800" dirty="0" smtClean="0">
              <a:latin typeface="Comic Sans MS" pitchFamily="66" charset="0"/>
            </a:endParaRPr>
          </a:p>
          <a:p>
            <a:pPr eaLnBrk="1" hangingPunct="1">
              <a:lnSpc>
                <a:spcPct val="80000"/>
              </a:lnSpc>
              <a:defRPr/>
            </a:pPr>
            <a:r>
              <a:rPr lang="en-US" altLang="en-US" sz="1600" b="1" dirty="0">
                <a:solidFill>
                  <a:schemeClr val="tx1">
                    <a:lumMod val="65000"/>
                    <a:lumOff val="35000"/>
                  </a:schemeClr>
                </a:solidFill>
                <a:latin typeface="Comic Sans MS" pitchFamily="66" charset="0"/>
              </a:rPr>
              <a:t>a</a:t>
            </a:r>
            <a:r>
              <a:rPr lang="en-US" altLang="en-US" sz="1600" b="1" dirty="0" smtClean="0">
                <a:solidFill>
                  <a:schemeClr val="tx1">
                    <a:lumMod val="65000"/>
                    <a:lumOff val="35000"/>
                  </a:schemeClr>
                </a:solidFill>
                <a:latin typeface="Comic Sans MS" pitchFamily="66" charset="0"/>
              </a:rPr>
              <a:t>nti-codon</a:t>
            </a:r>
            <a:r>
              <a:rPr lang="en-US" altLang="en-US" sz="1400" dirty="0" smtClean="0">
                <a:latin typeface="Comic Sans MS" pitchFamily="66" charset="0"/>
              </a:rPr>
              <a:t> on </a:t>
            </a:r>
            <a:r>
              <a:rPr lang="en-US" altLang="en-US" sz="1400" dirty="0" err="1" smtClean="0">
                <a:latin typeface="Comic Sans MS" pitchFamily="66" charset="0"/>
              </a:rPr>
              <a:t>tRNA</a:t>
            </a:r>
            <a:endParaRPr lang="en-US" altLang="en-US" sz="1400" dirty="0" smtClean="0">
              <a:latin typeface="Comic Sans MS" pitchFamily="66" charset="0"/>
            </a:endParaRPr>
          </a:p>
          <a:p>
            <a:pPr eaLnBrk="1" hangingPunct="1">
              <a:lnSpc>
                <a:spcPct val="80000"/>
              </a:lnSpc>
              <a:buFontTx/>
              <a:buNone/>
              <a:defRPr/>
            </a:pPr>
            <a:endParaRPr lang="en-US" altLang="en-US" sz="1800" dirty="0" smtClean="0">
              <a:latin typeface="Comic Sans MS" pitchFamily="66" charset="0"/>
            </a:endParaRPr>
          </a:p>
          <a:p>
            <a:pPr eaLnBrk="1" hangingPunct="1">
              <a:lnSpc>
                <a:spcPct val="80000"/>
              </a:lnSpc>
              <a:defRPr/>
            </a:pPr>
            <a:r>
              <a:rPr lang="en-US" altLang="en-US" sz="1400" dirty="0" smtClean="0">
                <a:latin typeface="Comic Sans MS" pitchFamily="66" charset="0"/>
              </a:rPr>
              <a:t>‘U’ (uracil) replaces ‘T’ in RNA</a:t>
            </a:r>
          </a:p>
          <a:p>
            <a:pPr eaLnBrk="1" hangingPunct="1">
              <a:lnSpc>
                <a:spcPct val="80000"/>
              </a:lnSpc>
              <a:defRPr/>
            </a:pPr>
            <a:endParaRPr lang="en-US" altLang="en-US" sz="1800" dirty="0" smtClean="0">
              <a:latin typeface="Comic Sans MS" pitchFamily="66" charset="0"/>
            </a:endParaRPr>
          </a:p>
          <a:p>
            <a:pPr eaLnBrk="1" hangingPunct="1">
              <a:lnSpc>
                <a:spcPct val="80000"/>
              </a:lnSpc>
              <a:defRPr/>
            </a:pPr>
            <a:r>
              <a:rPr lang="en-US" altLang="en-US" sz="1400" dirty="0" smtClean="0">
                <a:latin typeface="Comic Sans MS" pitchFamily="66" charset="0"/>
              </a:rPr>
              <a:t>This is the genetic code.</a:t>
            </a:r>
          </a:p>
          <a:p>
            <a:pPr eaLnBrk="1" hangingPunct="1">
              <a:lnSpc>
                <a:spcPct val="80000"/>
              </a:lnSpc>
              <a:defRPr/>
            </a:pPr>
            <a:endParaRPr lang="en-US" sz="1800" dirty="0" smtClean="0">
              <a:latin typeface="Comic Sans MS" pitchFamily="66" charset="0"/>
            </a:endParaRPr>
          </a:p>
          <a:p>
            <a:pPr eaLnBrk="1" hangingPunct="1">
              <a:lnSpc>
                <a:spcPct val="80000"/>
              </a:lnSpc>
              <a:defRPr/>
            </a:pPr>
            <a:r>
              <a:rPr lang="en-US" sz="1600" b="1" dirty="0" smtClean="0">
                <a:solidFill>
                  <a:srgbClr val="FF0000"/>
                </a:solidFill>
                <a:latin typeface="Comic Sans MS" pitchFamily="66" charset="0"/>
              </a:rPr>
              <a:t>Q</a:t>
            </a:r>
            <a:r>
              <a:rPr lang="en-US" sz="1400" b="1" dirty="0" smtClean="0">
                <a:latin typeface="Comic Sans MS" pitchFamily="66" charset="0"/>
              </a:rPr>
              <a:t>: Where does </a:t>
            </a:r>
            <a:r>
              <a:rPr lang="en-US" sz="1400" b="1" dirty="0" smtClean="0">
                <a:latin typeface="Comic Sans MS" pitchFamily="66" charset="0"/>
                <a:hlinkClick r:id="rId5"/>
              </a:rPr>
              <a:t>translation</a:t>
            </a:r>
            <a:r>
              <a:rPr lang="en-US" sz="1400" b="1" dirty="0" smtClean="0">
                <a:latin typeface="Comic Sans MS" pitchFamily="66" charset="0"/>
              </a:rPr>
              <a:t>  </a:t>
            </a:r>
          </a:p>
          <a:p>
            <a:pPr marL="0" indent="0" eaLnBrk="1" hangingPunct="1">
              <a:lnSpc>
                <a:spcPct val="80000"/>
              </a:lnSpc>
              <a:buFontTx/>
              <a:buNone/>
              <a:defRPr/>
            </a:pPr>
            <a:r>
              <a:rPr lang="en-US" sz="1400" b="1" dirty="0" smtClean="0">
                <a:latin typeface="Comic Sans MS" pitchFamily="66" charset="0"/>
              </a:rPr>
              <a:t>        occur in prokaryotes? </a:t>
            </a: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600" b="1" dirty="0" smtClean="0">
                <a:solidFill>
                  <a:srgbClr val="FF0000"/>
                </a:solidFill>
                <a:latin typeface="Comic Sans MS" pitchFamily="66" charset="0"/>
              </a:rPr>
              <a:t>Q</a:t>
            </a:r>
            <a:r>
              <a:rPr lang="en-US" sz="1400" b="1" dirty="0" smtClean="0">
                <a:latin typeface="Comic Sans MS" pitchFamily="66" charset="0"/>
              </a:rPr>
              <a:t>: Eukaryotes?</a:t>
            </a:r>
          </a:p>
          <a:p>
            <a:pPr eaLnBrk="1" hangingPunct="1">
              <a:lnSpc>
                <a:spcPct val="80000"/>
              </a:lnSpc>
              <a:defRPr/>
            </a:pPr>
            <a:endParaRPr lang="en-US" altLang="en-US" sz="1400" i="1" dirty="0" smtClean="0">
              <a:latin typeface="Comic Sans MS" pitchFamily="66" charset="0"/>
            </a:endParaRPr>
          </a:p>
        </p:txBody>
      </p:sp>
      <p:pic>
        <p:nvPicPr>
          <p:cNvPr id="17411" name="Picture 4" descr="Peptide-synthesis"/>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3346450" y="2971800"/>
            <a:ext cx="3051175"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5"/>
          <p:cNvSpPr txBox="1">
            <a:spLocks noChangeArrowheads="1"/>
          </p:cNvSpPr>
          <p:nvPr/>
        </p:nvSpPr>
        <p:spPr bwMode="auto">
          <a:xfrm>
            <a:off x="4572000" y="6469063"/>
            <a:ext cx="4572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7"/>
              </a:rPr>
              <a:t>Codon-Anticodon pairing</a:t>
            </a:r>
            <a:r>
              <a:rPr lang="en-US" sz="1000">
                <a:latin typeface="Comic Sans MS" pitchFamily="66" charset="0"/>
              </a:rPr>
              <a:t>, Yikrazuul, Wiki; </a:t>
            </a:r>
            <a:r>
              <a:rPr lang="en-US" sz="1000">
                <a:latin typeface="Comic Sans MS" pitchFamily="66" charset="0"/>
                <a:hlinkClick r:id="rId8"/>
              </a:rPr>
              <a:t>Peptide Synthesis Diagram</a:t>
            </a:r>
            <a:r>
              <a:rPr lang="en-US" sz="1000">
                <a:latin typeface="Comic Sans MS" pitchFamily="66" charset="0"/>
              </a:rPr>
              <a:t>: Boumphreyfr, Wiki; ; </a:t>
            </a:r>
            <a:r>
              <a:rPr lang="en-US" sz="1000">
                <a:latin typeface="Comic Sans MS" pitchFamily="66" charset="0"/>
                <a:hlinkClick r:id="rId9"/>
              </a:rPr>
              <a:t>Ribosome translating protein</a:t>
            </a:r>
            <a:r>
              <a:rPr lang="en-US" sz="1000">
                <a:latin typeface="Comic Sans MS" pitchFamily="66" charset="0"/>
              </a:rPr>
              <a:t>, Xvazquez.</a:t>
            </a:r>
          </a:p>
        </p:txBody>
      </p:sp>
      <p:pic>
        <p:nvPicPr>
          <p:cNvPr id="17413" name="Picture 6" descr="Codon-Anticodon-pairing"/>
          <p:cNvPicPr>
            <a:picLocks noGrp="1" noChangeAspect="1" noChangeArrowheads="1"/>
          </p:cNvPicPr>
          <p:nvPr>
            <p:ph sz="quarter" idx="2"/>
          </p:nvPr>
        </p:nvPicPr>
        <p:blipFill>
          <a:blip r:embed="rId10">
            <a:extLst>
              <a:ext uri="{28A0092B-C50C-407E-A947-70E740481C1C}">
                <a14:useLocalDpi xmlns:a14="http://schemas.microsoft.com/office/drawing/2010/main" val="0"/>
              </a:ext>
            </a:extLst>
          </a:blip>
          <a:srcRect/>
          <a:stretch>
            <a:fillRect/>
          </a:stretch>
        </p:blipFill>
        <p:spPr>
          <a:xfrm>
            <a:off x="6515100" y="785813"/>
            <a:ext cx="2154238" cy="177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Text Box 7"/>
          <p:cNvSpPr txBox="1">
            <a:spLocks noChangeArrowheads="1"/>
          </p:cNvSpPr>
          <p:nvPr/>
        </p:nvSpPr>
        <p:spPr bwMode="auto">
          <a:xfrm>
            <a:off x="5538788" y="1638300"/>
            <a:ext cx="1219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400" b="1">
                <a:solidFill>
                  <a:srgbClr val="FF0000"/>
                </a:solidFill>
              </a:rPr>
              <a:t>Anti-codon</a:t>
            </a:r>
          </a:p>
        </p:txBody>
      </p:sp>
      <p:sp>
        <p:nvSpPr>
          <p:cNvPr id="17415" name="Text Box 8"/>
          <p:cNvSpPr txBox="1">
            <a:spLocks noChangeArrowheads="1"/>
          </p:cNvSpPr>
          <p:nvPr/>
        </p:nvSpPr>
        <p:spPr bwMode="auto">
          <a:xfrm>
            <a:off x="7581900" y="2767013"/>
            <a:ext cx="1222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400" b="1">
                <a:solidFill>
                  <a:srgbClr val="0000FF"/>
                </a:solidFill>
              </a:rPr>
              <a:t>Codon</a:t>
            </a:r>
          </a:p>
        </p:txBody>
      </p:sp>
      <p:sp>
        <p:nvSpPr>
          <p:cNvPr id="17416" name="Line 9"/>
          <p:cNvSpPr>
            <a:spLocks noChangeShapeType="1"/>
          </p:cNvSpPr>
          <p:nvPr/>
        </p:nvSpPr>
        <p:spPr bwMode="auto">
          <a:xfrm flipH="1" flipV="1">
            <a:off x="7581900" y="2386013"/>
            <a:ext cx="1524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10"/>
          <p:cNvSpPr>
            <a:spLocks noChangeShapeType="1"/>
          </p:cNvSpPr>
          <p:nvPr/>
        </p:nvSpPr>
        <p:spPr bwMode="auto">
          <a:xfrm>
            <a:off x="6743700" y="1852613"/>
            <a:ext cx="5334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Rectangle 2"/>
          <p:cNvSpPr txBox="1">
            <a:spLocks noChangeArrowheads="1"/>
          </p:cNvSpPr>
          <p:nvPr/>
        </p:nvSpPr>
        <p:spPr bwMode="auto">
          <a:xfrm>
            <a:off x="172172" y="96838"/>
            <a:ext cx="70072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2800" b="1" dirty="0">
                <a:latin typeface="Comic Sans MS" pitchFamily="66" charset="0"/>
              </a:rPr>
              <a:t>Next thing to do in </a:t>
            </a:r>
            <a:r>
              <a:rPr lang="en-US" altLang="en-US" sz="2800" b="1" dirty="0" smtClean="0">
                <a:latin typeface="Comic Sans MS" pitchFamily="66" charset="0"/>
              </a:rPr>
              <a:t>making </a:t>
            </a:r>
            <a:r>
              <a:rPr lang="en-US" altLang="en-US" sz="2800" b="1" dirty="0">
                <a:latin typeface="Comic Sans MS" pitchFamily="66" charset="0"/>
              </a:rPr>
              <a:t>a protein…</a:t>
            </a:r>
            <a:endParaRPr lang="en-US" altLang="en-US" sz="3200" b="1" dirty="0">
              <a:solidFill>
                <a:schemeClr val="accent2"/>
              </a:solidFill>
              <a:latin typeface="Comic Sans MS" pitchFamily="66" charset="0"/>
            </a:endParaRPr>
          </a:p>
        </p:txBody>
      </p:sp>
      <p:sp>
        <p:nvSpPr>
          <p:cNvPr id="17419"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1"/>
              </a:rPr>
              <a:t>Virtual Microbiology Classroom</a:t>
            </a:r>
            <a:r>
              <a:rPr lang="en-US" sz="1000">
                <a:latin typeface="Comic Sans MS" pitchFamily="66" charset="0"/>
              </a:rPr>
              <a:t> on </a:t>
            </a:r>
            <a:r>
              <a:rPr lang="en-US" sz="1000">
                <a:latin typeface="Comic Sans MS" pitchFamily="66" charset="0"/>
                <a:hlinkClick r:id="rId12"/>
              </a:rPr>
              <a:t>ScienceProfOnline.com</a:t>
            </a:r>
            <a:endParaRPr lang="en-US" sz="1000">
              <a:latin typeface="Comic Sans MS" pitchFamily="66" charset="0"/>
            </a:endParaRPr>
          </a:p>
        </p:txBody>
      </p:sp>
      <p:sp>
        <p:nvSpPr>
          <p:cNvPr id="17420" name="TextBox 13"/>
          <p:cNvSpPr txBox="1">
            <a:spLocks noChangeArrowheads="1"/>
          </p:cNvSpPr>
          <p:nvPr/>
        </p:nvSpPr>
        <p:spPr bwMode="auto">
          <a:xfrm>
            <a:off x="7151688" y="3886200"/>
            <a:ext cx="1663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b="1" dirty="0">
                <a:latin typeface="Comic Sans MS" pitchFamily="66" charset="0"/>
                <a:hlinkClick r:id="rId9"/>
              </a:rPr>
              <a:t>Click here</a:t>
            </a:r>
            <a:r>
              <a:rPr lang="en-US" b="1" dirty="0">
                <a:latin typeface="Comic Sans MS" pitchFamily="66" charset="0"/>
              </a:rPr>
              <a:t> </a:t>
            </a:r>
            <a:r>
              <a:rPr lang="en-US" dirty="0">
                <a:latin typeface="Comic Sans MS" pitchFamily="66" charset="0"/>
              </a:rPr>
              <a:t>for animation of a ribosome building a protein.</a:t>
            </a: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28601" y="192088"/>
            <a:ext cx="8547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2400" b="1" dirty="0">
                <a:solidFill>
                  <a:schemeClr val="tx1">
                    <a:lumMod val="65000"/>
                    <a:lumOff val="35000"/>
                  </a:schemeClr>
                </a:solidFill>
                <a:latin typeface="Comic Sans MS" pitchFamily="66" charset="0"/>
              </a:rPr>
              <a:t>Gene </a:t>
            </a:r>
            <a:r>
              <a:rPr lang="en-US" altLang="en-US" sz="2400" b="1" dirty="0" smtClean="0">
                <a:solidFill>
                  <a:schemeClr val="tx1">
                    <a:lumMod val="65000"/>
                    <a:lumOff val="35000"/>
                  </a:schemeClr>
                </a:solidFill>
                <a:latin typeface="Comic Sans MS" pitchFamily="66" charset="0"/>
              </a:rPr>
              <a:t>Expression</a:t>
            </a:r>
            <a:r>
              <a:rPr lang="en-US" altLang="en-US" sz="2400" b="1" dirty="0" smtClean="0">
                <a:solidFill>
                  <a:schemeClr val="tx2"/>
                </a:solidFill>
                <a:latin typeface="Comic Sans MS" pitchFamily="66" charset="0"/>
              </a:rPr>
              <a:t>:</a:t>
            </a:r>
            <a:r>
              <a:rPr lang="en-US" altLang="en-US" sz="2000" b="1" dirty="0" smtClean="0">
                <a:solidFill>
                  <a:schemeClr val="tx2"/>
                </a:solidFill>
                <a:latin typeface="Comic Sans MS" pitchFamily="66" charset="0"/>
              </a:rPr>
              <a:t> </a:t>
            </a:r>
            <a:r>
              <a:rPr lang="en-US" altLang="en-US" b="1" dirty="0" smtClean="0"/>
              <a:t> </a:t>
            </a:r>
            <a:r>
              <a:rPr lang="en-US" sz="2400" b="1" dirty="0">
                <a:solidFill>
                  <a:schemeClr val="accent2"/>
                </a:solidFill>
                <a:latin typeface="Comic Sans MS" pitchFamily="66" charset="0"/>
                <a:hlinkClick r:id="rId3"/>
              </a:rPr>
              <a:t>Transcription &amp; </a:t>
            </a:r>
            <a:r>
              <a:rPr lang="en-US" sz="2400" b="1" dirty="0" smtClean="0">
                <a:solidFill>
                  <a:schemeClr val="accent2"/>
                </a:solidFill>
                <a:latin typeface="Comic Sans MS" pitchFamily="66" charset="0"/>
                <a:hlinkClick r:id="rId3"/>
              </a:rPr>
              <a:t>Translation</a:t>
            </a:r>
            <a:r>
              <a:rPr lang="en-US" sz="2400" b="1" dirty="0" smtClean="0">
                <a:solidFill>
                  <a:schemeClr val="accent2"/>
                </a:solidFill>
                <a:latin typeface="Comic Sans MS" pitchFamily="66" charset="0"/>
              </a:rPr>
              <a:t> </a:t>
            </a:r>
            <a:r>
              <a:rPr lang="en-US" sz="2400" b="1" dirty="0">
                <a:latin typeface="Comic Sans MS" pitchFamily="66" charset="0"/>
              </a:rPr>
              <a:t>Overview</a:t>
            </a:r>
          </a:p>
        </p:txBody>
      </p:sp>
      <p:pic>
        <p:nvPicPr>
          <p:cNvPr id="18435" name="Picture 4" descr="GeneExpressionBC"/>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533400" y="914400"/>
            <a:ext cx="54864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6400799" y="1524000"/>
            <a:ext cx="2374901" cy="4154984"/>
          </a:xfrm>
          <a:prstGeom prst="rect">
            <a:avLst/>
          </a:prstGeom>
          <a:noFill/>
        </p:spPr>
        <p:txBody>
          <a:bodyPr wrap="square" rtlCol="0">
            <a:spAutoFit/>
          </a:bodyPr>
          <a:lstStyle/>
          <a:p>
            <a:pPr algn="ctr"/>
            <a:r>
              <a:rPr lang="en-US" sz="4000" b="1" dirty="0" smtClean="0">
                <a:solidFill>
                  <a:srgbClr val="FF0000"/>
                </a:solidFill>
                <a:latin typeface="Comic Sans MS" pitchFamily="66" charset="0"/>
              </a:rPr>
              <a:t>REVIEW</a:t>
            </a:r>
            <a:endParaRPr lang="en-US" sz="2800" dirty="0">
              <a:latin typeface="Comic Sans MS" pitchFamily="66" charset="0"/>
            </a:endParaRPr>
          </a:p>
          <a:p>
            <a:pPr algn="ctr"/>
            <a:r>
              <a:rPr lang="en-US" sz="2800" dirty="0" smtClean="0">
                <a:latin typeface="Comic Sans MS" pitchFamily="66" charset="0"/>
              </a:rPr>
              <a:t>Interactive animation that allows you to </a:t>
            </a:r>
            <a:r>
              <a:rPr lang="en-US" sz="2800" b="1" dirty="0" smtClean="0">
                <a:latin typeface="Comic Sans MS" pitchFamily="66" charset="0"/>
                <a:hlinkClick r:id="rId5"/>
              </a:rPr>
              <a:t>transcribe and translate </a:t>
            </a:r>
          </a:p>
          <a:p>
            <a:pPr algn="ctr"/>
            <a:r>
              <a:rPr lang="en-US" sz="2800" b="1" dirty="0" smtClean="0">
                <a:latin typeface="Comic Sans MS" pitchFamily="66" charset="0"/>
                <a:hlinkClick r:id="rId5"/>
              </a:rPr>
              <a:t>a gene</a:t>
            </a:r>
            <a:r>
              <a:rPr lang="en-US" sz="2800" dirty="0" smtClean="0">
                <a:latin typeface="Comic Sans MS" pitchFamily="66" charset="0"/>
              </a:rPr>
              <a:t>!</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sz="3200" b="1" smtClean="0">
                <a:solidFill>
                  <a:schemeClr val="tx1"/>
                </a:solidFill>
                <a:latin typeface="Comic Sans MS" pitchFamily="66" charset="0"/>
              </a:rPr>
              <a:t>Gene Expression </a:t>
            </a:r>
            <a:r>
              <a:rPr lang="en-US" sz="3200" b="1" smtClean="0">
                <a:solidFill>
                  <a:schemeClr val="accent2"/>
                </a:solidFill>
                <a:latin typeface="Comic Sans MS" pitchFamily="66" charset="0"/>
              </a:rPr>
              <a:t>in Microbes</a:t>
            </a:r>
          </a:p>
        </p:txBody>
      </p:sp>
      <p:sp>
        <p:nvSpPr>
          <p:cNvPr id="19459" name="Rectangle 3"/>
          <p:cNvSpPr>
            <a:spLocks noGrp="1" noChangeArrowheads="1"/>
          </p:cNvSpPr>
          <p:nvPr>
            <p:ph type="body" sz="half" idx="1"/>
          </p:nvPr>
        </p:nvSpPr>
        <p:spPr>
          <a:xfrm>
            <a:off x="457200" y="1600200"/>
            <a:ext cx="2971800" cy="4525963"/>
          </a:xfrm>
        </p:spPr>
        <p:txBody>
          <a:bodyPr/>
          <a:lstStyle/>
          <a:p>
            <a:pPr eaLnBrk="1" hangingPunct="1">
              <a:lnSpc>
                <a:spcPct val="80000"/>
              </a:lnSpc>
              <a:buFont typeface="Wingdings" pitchFamily="2" charset="2"/>
              <a:buChar char="Ø"/>
            </a:pPr>
            <a:r>
              <a:rPr lang="en-US" sz="1800" dirty="0" smtClean="0">
                <a:latin typeface="Comic Sans MS" pitchFamily="66" charset="0"/>
              </a:rPr>
              <a:t>Section of DNA </a:t>
            </a:r>
            <a:r>
              <a:rPr lang="en-US" sz="1400" dirty="0" smtClean="0">
                <a:latin typeface="Comic Sans MS" pitchFamily="66" charset="0"/>
              </a:rPr>
              <a:t>(a gene) </a:t>
            </a:r>
            <a:r>
              <a:rPr lang="en-US" sz="1800" dirty="0" smtClean="0">
                <a:latin typeface="Comic Sans MS" pitchFamily="66" charset="0"/>
              </a:rPr>
              <a:t>being </a:t>
            </a:r>
            <a:r>
              <a:rPr lang="en-US" sz="1800" b="1" dirty="0" smtClean="0">
                <a:latin typeface="Comic Sans MS" pitchFamily="66" charset="0"/>
                <a:hlinkClick r:id="rId3"/>
              </a:rPr>
              <a:t>transcribed &amp; translated </a:t>
            </a:r>
            <a:r>
              <a:rPr lang="en-US" sz="1800" dirty="0" smtClean="0">
                <a:latin typeface="Comic Sans MS" pitchFamily="66" charset="0"/>
              </a:rPr>
              <a:t>to produce a protein. </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 Genes can be turned on and off.</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Understanding of how microbial genes are expressed </a:t>
            </a:r>
            <a:r>
              <a:rPr lang="en-US" sz="1400" dirty="0" smtClean="0">
                <a:latin typeface="Comic Sans MS" pitchFamily="66" charset="0"/>
              </a:rPr>
              <a:t>(turned on and off) </a:t>
            </a:r>
            <a:r>
              <a:rPr lang="en-US" sz="1800" dirty="0" smtClean="0">
                <a:latin typeface="Comic Sans MS" pitchFamily="66" charset="0"/>
              </a:rPr>
              <a:t>can help us control disease-causing bacteria.</a:t>
            </a:r>
            <a:r>
              <a:rPr lang="en-US" sz="1800" dirty="0" smtClean="0"/>
              <a:t> </a:t>
            </a:r>
          </a:p>
          <a:p>
            <a:pPr eaLnBrk="1" hangingPunct="1">
              <a:lnSpc>
                <a:spcPct val="80000"/>
              </a:lnSpc>
            </a:pPr>
            <a:endParaRPr lang="en-US" sz="1800" dirty="0" smtClean="0"/>
          </a:p>
        </p:txBody>
      </p:sp>
      <p:pic>
        <p:nvPicPr>
          <p:cNvPr id="19460" name="Picture 7" descr="TranscriptionTranslationSourceUnknow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0" y="1295400"/>
            <a:ext cx="4822825"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639763"/>
          </a:xfrm>
        </p:spPr>
        <p:txBody>
          <a:bodyPr/>
          <a:lstStyle/>
          <a:p>
            <a:pPr eaLnBrk="1" hangingPunct="1"/>
            <a:r>
              <a:rPr lang="en-US" sz="2800" b="1" smtClean="0">
                <a:solidFill>
                  <a:schemeClr val="accent2"/>
                </a:solidFill>
                <a:latin typeface="Comic Sans MS" pitchFamily="66" charset="0"/>
              </a:rPr>
              <a:t>Using Gene Expression to Control Disease</a:t>
            </a:r>
          </a:p>
        </p:txBody>
      </p:sp>
      <p:sp>
        <p:nvSpPr>
          <p:cNvPr id="20483" name="Rectangle 3"/>
          <p:cNvSpPr>
            <a:spLocks noGrp="1" noChangeArrowheads="1"/>
          </p:cNvSpPr>
          <p:nvPr>
            <p:ph type="body" sz="half" idx="1"/>
          </p:nvPr>
        </p:nvSpPr>
        <p:spPr>
          <a:xfrm>
            <a:off x="304800" y="914400"/>
            <a:ext cx="4953000" cy="5562600"/>
          </a:xfrm>
        </p:spPr>
        <p:txBody>
          <a:bodyPr/>
          <a:lstStyle/>
          <a:p>
            <a:pPr eaLnBrk="1" hangingPunct="1">
              <a:lnSpc>
                <a:spcPct val="80000"/>
              </a:lnSpc>
            </a:pPr>
            <a:endParaRPr lang="en-US" sz="1800" i="1" dirty="0" smtClean="0"/>
          </a:p>
          <a:p>
            <a:pPr eaLnBrk="1" hangingPunct="1">
              <a:lnSpc>
                <a:spcPct val="80000"/>
              </a:lnSpc>
              <a:buFontTx/>
              <a:buNone/>
            </a:pPr>
            <a:r>
              <a:rPr lang="en-US" sz="2000" i="1" dirty="0" smtClean="0">
                <a:latin typeface="Comic Sans MS" pitchFamily="66" charset="0"/>
              </a:rPr>
              <a:t>Staphylococcus</a:t>
            </a:r>
            <a:r>
              <a:rPr lang="en-US" sz="2000" b="1" i="1" dirty="0" smtClean="0">
                <a:latin typeface="Comic Sans MS" pitchFamily="66" charset="0"/>
              </a:rPr>
              <a:t> </a:t>
            </a:r>
            <a:r>
              <a:rPr lang="en-US" sz="1400" b="1" dirty="0" smtClean="0">
                <a:latin typeface="Comic Sans MS" pitchFamily="66" charset="0"/>
              </a:rPr>
              <a:t>&amp;</a:t>
            </a:r>
            <a:r>
              <a:rPr lang="en-US" sz="2000" b="1" dirty="0" smtClean="0">
                <a:latin typeface="Comic Sans MS" pitchFamily="66" charset="0"/>
              </a:rPr>
              <a:t> Antibiotic Resistance</a:t>
            </a:r>
          </a:p>
          <a:p>
            <a:pPr eaLnBrk="1" hangingPunct="1">
              <a:lnSpc>
                <a:spcPct val="80000"/>
              </a:lnSpc>
              <a:buFontTx/>
              <a:buNone/>
            </a:pPr>
            <a:endParaRPr lang="en-US" sz="1800" b="1" i="1" dirty="0" smtClean="0">
              <a:latin typeface="Comic Sans MS" pitchFamily="66" charset="0"/>
            </a:endParaRPr>
          </a:p>
          <a:p>
            <a:pPr eaLnBrk="1" hangingPunct="1">
              <a:lnSpc>
                <a:spcPct val="80000"/>
              </a:lnSpc>
            </a:pPr>
            <a:r>
              <a:rPr lang="en-US" sz="1400" dirty="0" smtClean="0">
                <a:latin typeface="Comic Sans MS" pitchFamily="66" charset="0"/>
              </a:rPr>
              <a:t>Many strains of </a:t>
            </a:r>
            <a:r>
              <a:rPr lang="en-US" sz="1400" b="1" i="1" dirty="0" smtClean="0">
                <a:latin typeface="Comic Sans MS" pitchFamily="66" charset="0"/>
                <a:hlinkClick r:id="rId3"/>
              </a:rPr>
              <a:t>Staphylococcus</a:t>
            </a:r>
            <a:r>
              <a:rPr lang="en-US" sz="1400" dirty="0" smtClean="0">
                <a:latin typeface="Comic Sans MS" pitchFamily="66" charset="0"/>
              </a:rPr>
              <a:t> are now resistant to penicillin. </a:t>
            </a:r>
          </a:p>
          <a:p>
            <a:pPr eaLnBrk="1" hangingPunct="1">
              <a:lnSpc>
                <a:spcPct val="80000"/>
              </a:lnSpc>
            </a:pPr>
            <a:endParaRPr lang="en-US" sz="1800" dirty="0" smtClean="0">
              <a:latin typeface="Comic Sans MS" pitchFamily="66" charset="0"/>
            </a:endParaRPr>
          </a:p>
          <a:p>
            <a:pPr eaLnBrk="1" hangingPunct="1">
              <a:lnSpc>
                <a:spcPct val="80000"/>
              </a:lnSpc>
            </a:pPr>
            <a:r>
              <a:rPr lang="en-US" sz="1400" dirty="0" smtClean="0">
                <a:latin typeface="Comic Sans MS" pitchFamily="66" charset="0"/>
              </a:rPr>
              <a:t>One bacterial </a:t>
            </a:r>
            <a:r>
              <a:rPr lang="en-US" sz="1400" b="1" dirty="0" smtClean="0">
                <a:latin typeface="Comic Sans MS" pitchFamily="66" charset="0"/>
                <a:hlinkClick r:id="rId4"/>
              </a:rPr>
              <a:t>protein</a:t>
            </a:r>
            <a:r>
              <a:rPr lang="en-US" sz="1400" b="1" dirty="0" smtClean="0">
                <a:latin typeface="Comic Sans MS" pitchFamily="66" charset="0"/>
              </a:rPr>
              <a:t> </a:t>
            </a:r>
            <a:r>
              <a:rPr lang="en-US" sz="1400" dirty="0" smtClean="0">
                <a:latin typeface="Comic Sans MS" pitchFamily="66" charset="0"/>
              </a:rPr>
              <a:t>that confers penicillin resistance is called </a:t>
            </a:r>
            <a:r>
              <a:rPr lang="en-US" sz="1600" b="1" dirty="0" smtClean="0">
                <a:latin typeface="Comic Sans MS" pitchFamily="66" charset="0"/>
              </a:rPr>
              <a:t>beta-lactam</a:t>
            </a:r>
            <a:r>
              <a:rPr lang="en-US" sz="1600" b="1" dirty="0" smtClean="0">
                <a:solidFill>
                  <a:schemeClr val="tx1">
                    <a:lumMod val="65000"/>
                    <a:lumOff val="35000"/>
                  </a:schemeClr>
                </a:solidFill>
                <a:latin typeface="Comic Sans MS" pitchFamily="66" charset="0"/>
              </a:rPr>
              <a:t>ase</a:t>
            </a:r>
            <a:r>
              <a:rPr lang="en-US" sz="1600" b="1" dirty="0" smtClean="0">
                <a:solidFill>
                  <a:schemeClr val="accent2">
                    <a:lumMod val="60000"/>
                    <a:lumOff val="40000"/>
                  </a:schemeClr>
                </a:solidFill>
                <a:latin typeface="Comic Sans MS" pitchFamily="66" charset="0"/>
              </a:rPr>
              <a:t>.</a:t>
            </a:r>
            <a:r>
              <a:rPr lang="en-US" sz="1400" dirty="0" smtClean="0">
                <a:solidFill>
                  <a:schemeClr val="accent2">
                    <a:lumMod val="60000"/>
                    <a:lumOff val="40000"/>
                  </a:schemeClr>
                </a:solidFill>
                <a:latin typeface="Comic Sans MS" pitchFamily="66" charset="0"/>
              </a:rPr>
              <a:t> </a:t>
            </a:r>
            <a:endParaRPr lang="en-US" sz="1000" i="1" dirty="0">
              <a:solidFill>
                <a:schemeClr val="accent2">
                  <a:lumMod val="60000"/>
                  <a:lumOff val="40000"/>
                </a:schemeClr>
              </a:solidFill>
              <a:latin typeface="Comic Sans MS" pitchFamily="66" charset="0"/>
            </a:endParaRPr>
          </a:p>
          <a:p>
            <a:pPr eaLnBrk="1" hangingPunct="1">
              <a:lnSpc>
                <a:spcPct val="80000"/>
              </a:lnSpc>
            </a:pPr>
            <a:endParaRPr lang="en-US" sz="1800" i="1" dirty="0">
              <a:latin typeface="Comic Sans MS" pitchFamily="66" charset="0"/>
            </a:endParaRPr>
          </a:p>
          <a:p>
            <a:pPr eaLnBrk="1" hangingPunct="1">
              <a:lnSpc>
                <a:spcPct val="80000"/>
              </a:lnSpc>
            </a:pPr>
            <a:r>
              <a:rPr lang="en-US" sz="1400" dirty="0" smtClean="0">
                <a:latin typeface="Comic Sans MS" pitchFamily="66" charset="0"/>
              </a:rPr>
              <a:t>Beta-lactamase is an enzyme that cuts up and deactivates penicillin</a:t>
            </a:r>
            <a:r>
              <a:rPr lang="en-US" sz="1400" dirty="0">
                <a:latin typeface="Comic Sans MS" pitchFamily="66" charset="0"/>
              </a:rPr>
              <a:t>.</a:t>
            </a:r>
            <a:endParaRPr lang="en-US" sz="1400" dirty="0" smtClean="0">
              <a:latin typeface="Comic Sans MS" pitchFamily="66" charset="0"/>
            </a:endParaRPr>
          </a:p>
          <a:p>
            <a:pPr marL="0" indent="0" eaLnBrk="1" hangingPunct="1">
              <a:lnSpc>
                <a:spcPct val="80000"/>
              </a:lnSpc>
              <a:buNone/>
            </a:pPr>
            <a:endParaRPr lang="en-US" sz="1800" i="1" dirty="0" smtClean="0">
              <a:latin typeface="Comic Sans MS" pitchFamily="66" charset="0"/>
            </a:endParaRPr>
          </a:p>
          <a:p>
            <a:pPr eaLnBrk="1" hangingPunct="1">
              <a:lnSpc>
                <a:spcPct val="80000"/>
              </a:lnSpc>
            </a:pPr>
            <a:r>
              <a:rPr lang="en-US" sz="1400" dirty="0" smtClean="0">
                <a:latin typeface="Comic Sans MS" pitchFamily="66" charset="0"/>
              </a:rPr>
              <a:t>Gene for beta-lactamase only expressed (turned on) in the presence of penicillin. </a:t>
            </a:r>
          </a:p>
          <a:p>
            <a:pPr marL="0" indent="0" eaLnBrk="1" hangingPunct="1">
              <a:lnSpc>
                <a:spcPct val="80000"/>
              </a:lnSpc>
              <a:buNone/>
            </a:pPr>
            <a:endParaRPr lang="en-US" sz="1800" dirty="0" smtClean="0">
              <a:latin typeface="Comic Sans MS" pitchFamily="66" charset="0"/>
            </a:endParaRPr>
          </a:p>
          <a:p>
            <a:pPr eaLnBrk="1" hangingPunct="1">
              <a:lnSpc>
                <a:spcPct val="80000"/>
              </a:lnSpc>
            </a:pPr>
            <a:r>
              <a:rPr lang="en-US" sz="1400" dirty="0" smtClean="0">
                <a:latin typeface="Comic Sans MS" pitchFamily="66" charset="0"/>
              </a:rPr>
              <a:t>When the bacteria is not exposed to penicillin, that gene is turned off and no beta-lactamase is made.</a:t>
            </a:r>
          </a:p>
          <a:p>
            <a:pPr marL="0" indent="0" eaLnBrk="1" hangingPunct="1">
              <a:lnSpc>
                <a:spcPct val="80000"/>
              </a:lnSpc>
              <a:buNone/>
            </a:pPr>
            <a:endParaRPr lang="en-US" sz="1800" dirty="0" smtClean="0">
              <a:latin typeface="Comic Sans MS" pitchFamily="66" charset="0"/>
            </a:endParaRPr>
          </a:p>
          <a:p>
            <a:pPr eaLnBrk="1" hangingPunct="1">
              <a:lnSpc>
                <a:spcPct val="80000"/>
              </a:lnSpc>
            </a:pPr>
            <a:r>
              <a:rPr lang="en-US" sz="1400" dirty="0" smtClean="0">
                <a:latin typeface="Comic Sans MS" pitchFamily="66" charset="0"/>
              </a:rPr>
              <a:t>Understanding how beta-lactamase gene is turned on/off, can help us to design a drug to disable that gene’s expression (turn off the gene), making penicillin-resistant strains of </a:t>
            </a:r>
            <a:r>
              <a:rPr lang="en-US" sz="1400" i="1" dirty="0" smtClean="0">
                <a:latin typeface="Comic Sans MS" pitchFamily="66" charset="0"/>
              </a:rPr>
              <a:t>Staph</a:t>
            </a:r>
            <a:r>
              <a:rPr lang="en-US" sz="1400" dirty="0" smtClean="0">
                <a:latin typeface="Comic Sans MS" pitchFamily="66" charset="0"/>
              </a:rPr>
              <a:t> again vulnerable to penicillin.</a:t>
            </a:r>
            <a:r>
              <a:rPr lang="en-US" sz="1200" dirty="0" smtClean="0"/>
              <a:t> </a:t>
            </a:r>
          </a:p>
        </p:txBody>
      </p:sp>
      <p:pic>
        <p:nvPicPr>
          <p:cNvPr id="20484" name="Picture 9" descr="Staphylococcus-simple-stain-sm"/>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791200" y="1143000"/>
            <a:ext cx="2819400" cy="2201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485" name="Text Box 10"/>
          <p:cNvSpPr txBox="1">
            <a:spLocks noChangeArrowheads="1"/>
          </p:cNvSpPr>
          <p:nvPr/>
        </p:nvSpPr>
        <p:spPr bwMode="auto">
          <a:xfrm>
            <a:off x="5181600" y="6324600"/>
            <a:ext cx="39624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6"/>
              </a:rPr>
              <a:t>Gram stain </a:t>
            </a:r>
            <a:r>
              <a:rPr lang="en-US" sz="1000">
                <a:latin typeface="Comic Sans MS" pitchFamily="66" charset="0"/>
              </a:rPr>
              <a:t>of </a:t>
            </a:r>
            <a:r>
              <a:rPr lang="en-US" sz="1000" i="1">
                <a:latin typeface="Comic Sans MS" pitchFamily="66" charset="0"/>
              </a:rPr>
              <a:t>Staphylococcus</a:t>
            </a:r>
            <a:r>
              <a:rPr lang="en-US" sz="1000">
                <a:latin typeface="Comic Sans MS" pitchFamily="66" charset="0"/>
              </a:rPr>
              <a:t>, T.Port; Enzyme Beta-lactamase, J. Swaminathan &amp; MSD staff, European Bioinformatics Institute; </a:t>
            </a:r>
            <a:r>
              <a:rPr lang="en-US" sz="900" i="1">
                <a:latin typeface="Comic Sans MS" pitchFamily="66" charset="0"/>
                <a:hlinkClick r:id="rId7"/>
              </a:rPr>
              <a:t>Staphylococcus aureus</a:t>
            </a:r>
            <a:r>
              <a:rPr lang="en-US" sz="900">
                <a:latin typeface="Comic Sans MS" pitchFamily="66" charset="0"/>
                <a:hlinkClick r:id="rId7"/>
              </a:rPr>
              <a:t> on antibiotic test plate</a:t>
            </a:r>
            <a:r>
              <a:rPr lang="en-US" sz="900">
                <a:latin typeface="Comic Sans MS" pitchFamily="66" charset="0"/>
              </a:rPr>
              <a:t>, PHIL #2641</a:t>
            </a:r>
          </a:p>
        </p:txBody>
      </p:sp>
      <p:pic>
        <p:nvPicPr>
          <p:cNvPr id="20486" name="Picture 16" descr="Staphylococcus_aureus_(AB_T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581400"/>
            <a:ext cx="2819400" cy="24130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487" name="Picture 19" descr="beta-lactamase"/>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7772400" y="990600"/>
            <a:ext cx="11969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8"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prokaryote-re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609600"/>
            <a:ext cx="4560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1"/>
          <p:cNvSpPr txBox="1">
            <a:spLocks noChangeArrowheads="1"/>
          </p:cNvSpPr>
          <p:nvPr/>
        </p:nvSpPr>
        <p:spPr bwMode="auto">
          <a:xfrm>
            <a:off x="6781800" y="64611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Prokaryotic Replication</a:t>
            </a:r>
            <a:r>
              <a:rPr lang="en-US" sz="1000">
                <a:latin typeface="Comic Sans MS" pitchFamily="66" charset="0"/>
              </a:rPr>
              <a:t>, U.S. National Library of Medicine</a:t>
            </a:r>
          </a:p>
        </p:txBody>
      </p:sp>
      <p:sp>
        <p:nvSpPr>
          <p:cNvPr id="3076" name="Rectangle 13"/>
          <p:cNvSpPr>
            <a:spLocks noGrp="1" noChangeArrowheads="1"/>
          </p:cNvSpPr>
          <p:nvPr>
            <p:ph type="subTitle" idx="1"/>
          </p:nvPr>
        </p:nvSpPr>
        <p:spPr>
          <a:xfrm>
            <a:off x="914400" y="2133600"/>
            <a:ext cx="3429000" cy="1905000"/>
          </a:xfrm>
          <a:noFill/>
        </p:spPr>
        <p:txBody>
          <a:bodyPr/>
          <a:lstStyle/>
          <a:p>
            <a:pPr algn="l" eaLnBrk="1" hangingPunct="1"/>
            <a:r>
              <a:rPr lang="en-US" sz="5400" b="1" smtClean="0">
                <a:solidFill>
                  <a:srgbClr val="003399"/>
                </a:solidFill>
                <a:latin typeface="Comic Sans MS" pitchFamily="66" charset="0"/>
              </a:rPr>
              <a:t>Microbial </a:t>
            </a:r>
          </a:p>
          <a:p>
            <a:pPr algn="l" eaLnBrk="1" hangingPunct="1"/>
            <a:r>
              <a:rPr lang="en-US" sz="5400" b="1" smtClean="0">
                <a:solidFill>
                  <a:srgbClr val="003399"/>
                </a:solidFill>
                <a:latin typeface="Comic Sans MS" pitchFamily="66" charset="0"/>
              </a:rPr>
              <a:t>Genetics </a:t>
            </a:r>
            <a:endParaRPr lang="en-US" sz="4800" smtClean="0">
              <a:solidFill>
                <a:srgbClr val="003399"/>
              </a:solidFill>
            </a:endParaRPr>
          </a:p>
        </p:txBody>
      </p:sp>
      <p:sp>
        <p:nvSpPr>
          <p:cNvPr id="3077" name="Text Box 14"/>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90600"/>
            <a:ext cx="3810000" cy="685800"/>
          </a:xfrm>
        </p:spPr>
        <p:txBody>
          <a:bodyPr/>
          <a:lstStyle/>
          <a:p>
            <a:pPr eaLnBrk="1" hangingPunct="1"/>
            <a:r>
              <a:rPr lang="en-US" sz="1600" smtClean="0">
                <a:solidFill>
                  <a:schemeClr val="tx1"/>
                </a:solidFill>
                <a:latin typeface="Comic Sans MS" pitchFamily="66" charset="0"/>
              </a:rPr>
              <a:t>If </a:t>
            </a:r>
            <a:r>
              <a:rPr lang="en-US" sz="1600" b="1" smtClean="0">
                <a:solidFill>
                  <a:schemeClr val="tx1"/>
                </a:solidFill>
                <a:latin typeface="Comic Sans MS" pitchFamily="66" charset="0"/>
                <a:hlinkClick r:id="rId3"/>
              </a:rPr>
              <a:t>binary fission</a:t>
            </a:r>
            <a:r>
              <a:rPr lang="en-US" sz="1600" smtClean="0">
                <a:solidFill>
                  <a:schemeClr val="tx1"/>
                </a:solidFill>
                <a:latin typeface="Comic Sans MS" pitchFamily="66" charset="0"/>
              </a:rPr>
              <a:t> creates</a:t>
            </a:r>
            <a:r>
              <a:rPr lang="en-US" sz="1600" b="1" smtClean="0">
                <a:solidFill>
                  <a:schemeClr val="tx1"/>
                </a:solidFill>
                <a:latin typeface="Comic Sans MS" pitchFamily="66" charset="0"/>
              </a:rPr>
              <a:t> clones…</a:t>
            </a:r>
          </a:p>
        </p:txBody>
      </p:sp>
      <p:sp>
        <p:nvSpPr>
          <p:cNvPr id="21507" name="Rectangle 4"/>
          <p:cNvSpPr>
            <a:spLocks noChangeArrowheads="1"/>
          </p:cNvSpPr>
          <p:nvPr/>
        </p:nvSpPr>
        <p:spPr bwMode="auto">
          <a:xfrm>
            <a:off x="4572000" y="1143000"/>
            <a:ext cx="434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b="1" dirty="0">
                <a:latin typeface="Comic Sans MS" pitchFamily="66" charset="0"/>
              </a:rPr>
              <a:t>…then:</a:t>
            </a:r>
            <a:r>
              <a:rPr lang="en-US" sz="1800" b="1" dirty="0">
                <a:solidFill>
                  <a:schemeClr val="hlink"/>
                </a:solidFill>
                <a:latin typeface="Comic Sans MS" pitchFamily="66" charset="0"/>
              </a:rPr>
              <a:t> </a:t>
            </a:r>
          </a:p>
          <a:p>
            <a:pPr marL="342900" indent="-342900">
              <a:spcBef>
                <a:spcPct val="20000"/>
              </a:spcBef>
            </a:pPr>
            <a:endParaRPr lang="en-US" sz="1400" b="1" dirty="0">
              <a:solidFill>
                <a:schemeClr val="hlink"/>
              </a:solidFill>
              <a:latin typeface="Comic Sans MS" pitchFamily="66" charset="0"/>
            </a:endParaRPr>
          </a:p>
          <a:p>
            <a:pPr marL="342900" indent="-342900">
              <a:spcBef>
                <a:spcPct val="20000"/>
              </a:spcBef>
              <a:buFontTx/>
              <a:buChar char="•"/>
            </a:pPr>
            <a:r>
              <a:rPr lang="en-US" b="1" dirty="0" smtClean="0">
                <a:solidFill>
                  <a:srgbClr val="FF0000"/>
                </a:solidFill>
                <a:latin typeface="Comic Sans MS" pitchFamily="66" charset="0"/>
              </a:rPr>
              <a:t>Q</a:t>
            </a:r>
            <a:r>
              <a:rPr lang="en-US" sz="1400" b="1" dirty="0" smtClean="0">
                <a:latin typeface="Comic Sans MS" pitchFamily="66" charset="0"/>
              </a:rPr>
              <a:t>: Why </a:t>
            </a:r>
            <a:r>
              <a:rPr lang="en-US" sz="1400" b="1" dirty="0">
                <a:latin typeface="Comic Sans MS" pitchFamily="66" charset="0"/>
              </a:rPr>
              <a:t>isn’t there just one type of bacteria? </a:t>
            </a:r>
          </a:p>
          <a:p>
            <a:pPr marL="342900" indent="-342900">
              <a:spcBef>
                <a:spcPct val="20000"/>
              </a:spcBef>
              <a:buFontTx/>
              <a:buChar char="•"/>
            </a:pPr>
            <a:endParaRPr lang="en-US" sz="1000" b="1" dirty="0">
              <a:latin typeface="Comic Sans MS" pitchFamily="66" charset="0"/>
            </a:endParaRPr>
          </a:p>
          <a:p>
            <a:pPr marL="342900" indent="-342900">
              <a:spcBef>
                <a:spcPct val="20000"/>
              </a:spcBef>
              <a:buFontTx/>
              <a:buChar char="•"/>
            </a:pPr>
            <a:r>
              <a:rPr lang="en-US" b="1" dirty="0" smtClean="0">
                <a:solidFill>
                  <a:srgbClr val="FF0000"/>
                </a:solidFill>
                <a:latin typeface="Comic Sans MS" pitchFamily="66" charset="0"/>
              </a:rPr>
              <a:t>Q</a:t>
            </a:r>
            <a:r>
              <a:rPr lang="en-US" sz="1400" b="1" dirty="0" smtClean="0">
                <a:latin typeface="Comic Sans MS" pitchFamily="66" charset="0"/>
              </a:rPr>
              <a:t>: How </a:t>
            </a:r>
            <a:r>
              <a:rPr lang="en-US" sz="1400" b="1" dirty="0">
                <a:latin typeface="Comic Sans MS" pitchFamily="66" charset="0"/>
              </a:rPr>
              <a:t>do bacteria change (for example develop resistance to antibiotics)?</a:t>
            </a:r>
            <a:r>
              <a:rPr lang="en-US" sz="1800" b="1" dirty="0">
                <a:latin typeface="Comic Sans MS" pitchFamily="66" charset="0"/>
              </a:rPr>
              <a:t> </a:t>
            </a:r>
          </a:p>
        </p:txBody>
      </p:sp>
      <p:pic>
        <p:nvPicPr>
          <p:cNvPr id="21508" name="Picture 9" descr="Picture2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3276600"/>
            <a:ext cx="4191000" cy="289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Rectangle 10"/>
          <p:cNvSpPr>
            <a:spLocks noChangeArrowheads="1"/>
          </p:cNvSpPr>
          <p:nvPr/>
        </p:nvSpPr>
        <p:spPr bwMode="auto">
          <a:xfrm>
            <a:off x="381000" y="1524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solidFill>
                  <a:srgbClr val="00B050"/>
                </a:solidFill>
                <a:latin typeface="Comic Sans MS" pitchFamily="66" charset="0"/>
              </a:rPr>
              <a:t>Genetic Diversity in Prokaryotes</a:t>
            </a:r>
          </a:p>
        </p:txBody>
      </p:sp>
      <p:pic>
        <p:nvPicPr>
          <p:cNvPr id="21510" name="Picture 12" descr="BinaryFissionJWSchmidtWiki"/>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066800" y="1905000"/>
            <a:ext cx="2187575"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Text Box 13"/>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6"/>
              </a:rPr>
              <a:t>Binary Fission</a:t>
            </a:r>
            <a:r>
              <a:rPr lang="en-US" sz="1000">
                <a:latin typeface="Comic Sans MS" pitchFamily="66" charset="0"/>
              </a:rPr>
              <a:t>, JW Schmidt</a:t>
            </a:r>
          </a:p>
        </p:txBody>
      </p:sp>
      <p:sp>
        <p:nvSpPr>
          <p:cNvPr id="21512"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eaLnBrk="1" hangingPunct="1"/>
            <a:r>
              <a:rPr lang="en-US" sz="2800" b="1" dirty="0" smtClean="0">
                <a:solidFill>
                  <a:schemeClr val="accent2"/>
                </a:solidFill>
                <a:latin typeface="Comic Sans MS" pitchFamily="66" charset="0"/>
              </a:rPr>
              <a:t>Replication Mistakes: </a:t>
            </a:r>
            <a:r>
              <a:rPr lang="en-US" sz="3200" b="1" dirty="0" smtClean="0">
                <a:solidFill>
                  <a:schemeClr val="tx1">
                    <a:lumMod val="65000"/>
                    <a:lumOff val="35000"/>
                  </a:schemeClr>
                </a:solidFill>
                <a:latin typeface="Fluffy Slacks BTN" pitchFamily="34" charset="0"/>
              </a:rPr>
              <a:t>Mutations</a:t>
            </a:r>
            <a:r>
              <a:rPr lang="en-US" sz="2800" b="1" dirty="0" smtClean="0">
                <a:solidFill>
                  <a:schemeClr val="accent2"/>
                </a:solidFill>
                <a:latin typeface="Comic Sans MS" pitchFamily="66" charset="0"/>
              </a:rPr>
              <a:t> of Genes</a:t>
            </a:r>
          </a:p>
        </p:txBody>
      </p:sp>
      <p:sp>
        <p:nvSpPr>
          <p:cNvPr id="22531" name="Rectangle 3"/>
          <p:cNvSpPr>
            <a:spLocks noGrp="1" noChangeArrowheads="1"/>
          </p:cNvSpPr>
          <p:nvPr>
            <p:ph type="body" sz="half" idx="1"/>
          </p:nvPr>
        </p:nvSpPr>
        <p:spPr>
          <a:xfrm>
            <a:off x="457200" y="1371600"/>
            <a:ext cx="3733800" cy="4754563"/>
          </a:xfrm>
        </p:spPr>
        <p:txBody>
          <a:bodyPr/>
          <a:lstStyle/>
          <a:p>
            <a:pPr eaLnBrk="1" hangingPunct="1">
              <a:lnSpc>
                <a:spcPct val="80000"/>
              </a:lnSpc>
              <a:buFont typeface="Wingdings" pitchFamily="2" charset="2"/>
              <a:buChar char="Ø"/>
            </a:pPr>
            <a:r>
              <a:rPr lang="en-US" sz="1800" smtClean="0">
                <a:latin typeface="Comic Sans MS" pitchFamily="66" charset="0"/>
              </a:rPr>
              <a:t>Change in the </a:t>
            </a:r>
            <a:r>
              <a:rPr lang="en-US" sz="1800" smtClean="0">
                <a:latin typeface="Comic Sans MS" pitchFamily="66" charset="0"/>
                <a:hlinkClick r:id="rId3"/>
              </a:rPr>
              <a:t>nucleotide</a:t>
            </a:r>
            <a:r>
              <a:rPr lang="en-US" sz="1800" smtClean="0">
                <a:latin typeface="Comic Sans MS" pitchFamily="66" charset="0"/>
              </a:rPr>
              <a:t> base sequence of a genome; rare.</a:t>
            </a:r>
          </a:p>
          <a:p>
            <a:pPr eaLnBrk="1" hangingPunct="1">
              <a:lnSpc>
                <a:spcPct val="80000"/>
              </a:lnSpc>
              <a:buFont typeface="Wingdings" pitchFamily="2" charset="2"/>
              <a:buChar char="Ø"/>
            </a:pPr>
            <a:endParaRPr lang="en-US" sz="1800" smtClean="0">
              <a:latin typeface="Comic Sans MS" pitchFamily="66" charset="0"/>
            </a:endParaRPr>
          </a:p>
          <a:p>
            <a:pPr eaLnBrk="1" hangingPunct="1">
              <a:lnSpc>
                <a:spcPct val="80000"/>
              </a:lnSpc>
              <a:buFont typeface="Wingdings" pitchFamily="2" charset="2"/>
              <a:buChar char="Ø"/>
            </a:pPr>
            <a:endParaRPr lang="en-US" sz="1800" smtClean="0">
              <a:latin typeface="Comic Sans MS" pitchFamily="66" charset="0"/>
            </a:endParaRPr>
          </a:p>
          <a:p>
            <a:pPr eaLnBrk="1" hangingPunct="1">
              <a:lnSpc>
                <a:spcPct val="80000"/>
              </a:lnSpc>
              <a:buFont typeface="Wingdings" pitchFamily="2" charset="2"/>
              <a:buChar char="Ø"/>
            </a:pPr>
            <a:r>
              <a:rPr lang="en-US" sz="1800" smtClean="0">
                <a:latin typeface="Comic Sans MS" pitchFamily="66" charset="0"/>
              </a:rPr>
              <a:t>Almost always bad news, but...</a:t>
            </a:r>
          </a:p>
          <a:p>
            <a:pPr eaLnBrk="1" hangingPunct="1">
              <a:lnSpc>
                <a:spcPct val="80000"/>
              </a:lnSpc>
              <a:buFont typeface="Wingdings" pitchFamily="2" charset="2"/>
              <a:buChar char="Ø"/>
            </a:pPr>
            <a:endParaRPr lang="en-US" sz="1800" smtClean="0">
              <a:latin typeface="Comic Sans MS" pitchFamily="66" charset="0"/>
            </a:endParaRPr>
          </a:p>
          <a:p>
            <a:pPr eaLnBrk="1" hangingPunct="1">
              <a:lnSpc>
                <a:spcPct val="80000"/>
              </a:lnSpc>
              <a:buFont typeface="Wingdings" pitchFamily="2" charset="2"/>
              <a:buChar char="Ø"/>
            </a:pPr>
            <a:endParaRPr lang="en-US" sz="1800" smtClean="0">
              <a:latin typeface="Comic Sans MS" pitchFamily="66" charset="0"/>
            </a:endParaRPr>
          </a:p>
          <a:p>
            <a:pPr eaLnBrk="1" hangingPunct="1">
              <a:lnSpc>
                <a:spcPct val="80000"/>
              </a:lnSpc>
              <a:buFont typeface="Wingdings" pitchFamily="2" charset="2"/>
              <a:buChar char="Ø"/>
            </a:pPr>
            <a:r>
              <a:rPr lang="en-US" sz="1800" smtClean="0">
                <a:latin typeface="Comic Sans MS" pitchFamily="66" charset="0"/>
              </a:rPr>
              <a:t>Rarely leads to a </a:t>
            </a:r>
            <a:r>
              <a:rPr lang="en-US" sz="1800" smtClean="0">
                <a:latin typeface="Comic Sans MS" pitchFamily="66" charset="0"/>
                <a:hlinkClick r:id="rId4"/>
              </a:rPr>
              <a:t>protein</a:t>
            </a:r>
            <a:r>
              <a:rPr lang="en-US" sz="1800" smtClean="0">
                <a:latin typeface="Comic Sans MS" pitchFamily="66" charset="0"/>
              </a:rPr>
              <a:t> having a novel property that improves ability of organism and its descendants to survive and reproduce.</a:t>
            </a:r>
          </a:p>
          <a:p>
            <a:pPr eaLnBrk="1" hangingPunct="1">
              <a:lnSpc>
                <a:spcPct val="80000"/>
              </a:lnSpc>
              <a:buFont typeface="Wingdings" pitchFamily="2" charset="2"/>
              <a:buChar char="Ø"/>
            </a:pPr>
            <a:endParaRPr lang="en-US" sz="1800" smtClean="0">
              <a:latin typeface="Comic Sans MS" pitchFamily="66" charset="0"/>
            </a:endParaRPr>
          </a:p>
          <a:p>
            <a:pPr eaLnBrk="1" hangingPunct="1">
              <a:lnSpc>
                <a:spcPct val="80000"/>
              </a:lnSpc>
              <a:buFont typeface="Wingdings" pitchFamily="2" charset="2"/>
              <a:buChar char="Ø"/>
            </a:pPr>
            <a:endParaRPr lang="en-US" sz="1800" smtClean="0">
              <a:latin typeface="Comic Sans MS" pitchFamily="66" charset="0"/>
            </a:endParaRPr>
          </a:p>
          <a:p>
            <a:pPr eaLnBrk="1" hangingPunct="1">
              <a:lnSpc>
                <a:spcPct val="80000"/>
              </a:lnSpc>
              <a:buFont typeface="Wingdings" pitchFamily="2" charset="2"/>
              <a:buChar char="Ø"/>
            </a:pPr>
            <a:r>
              <a:rPr lang="en-US" sz="1800" i="1" smtClean="0">
                <a:latin typeface="Comic Sans MS" pitchFamily="66" charset="0"/>
              </a:rPr>
              <a:t>Staph’s</a:t>
            </a:r>
            <a:r>
              <a:rPr lang="en-US" sz="1800" smtClean="0">
                <a:latin typeface="Comic Sans MS" pitchFamily="66" charset="0"/>
              </a:rPr>
              <a:t> beta-lactamase gene is an example of a mutation that was advantageous.</a:t>
            </a:r>
          </a:p>
        </p:txBody>
      </p:sp>
      <p:pic>
        <p:nvPicPr>
          <p:cNvPr id="22532" name="Picture 4" descr="GeneticCodeNesrotFlick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410200" y="3962400"/>
            <a:ext cx="2916238"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descr="0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876800" y="1295400"/>
            <a:ext cx="258762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7"/>
          <p:cNvSpPr txBox="1">
            <a:spLocks noChangeArrowheads="1"/>
          </p:cNvSpPr>
          <p:nvPr/>
        </p:nvSpPr>
        <p:spPr bwMode="auto">
          <a:xfrm>
            <a:off x="5715000" y="6613525"/>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Images: Blinky &amp; Bart, Matt Groening</a:t>
            </a:r>
          </a:p>
        </p:txBody>
      </p:sp>
      <p:sp>
        <p:nvSpPr>
          <p:cNvPr id="22535"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381000" y="974725"/>
            <a:ext cx="4321175" cy="5486400"/>
          </a:xfrm>
        </p:spPr>
        <p:txBody>
          <a:bodyPr/>
          <a:lstStyle/>
          <a:p>
            <a:pPr marL="225425" indent="-225425" eaLnBrk="1" hangingPunct="1">
              <a:buFontTx/>
              <a:buNone/>
            </a:pPr>
            <a:r>
              <a:rPr lang="en-US" sz="2800" b="1" dirty="0" smtClean="0">
                <a:solidFill>
                  <a:schemeClr val="tx1">
                    <a:lumMod val="65000"/>
                    <a:lumOff val="35000"/>
                  </a:schemeClr>
                </a:solidFill>
                <a:latin typeface="Comic Sans MS" pitchFamily="66" charset="0"/>
              </a:rPr>
              <a:t>Gene Transfer</a:t>
            </a:r>
          </a:p>
          <a:p>
            <a:pPr marL="225425" indent="-225425" eaLnBrk="1" hangingPunct="1">
              <a:buFontTx/>
              <a:buNone/>
            </a:pPr>
            <a:endParaRPr lang="en-US" sz="1600" b="1" dirty="0" smtClean="0">
              <a:latin typeface="Comic Sans MS" pitchFamily="66" charset="0"/>
            </a:endParaRPr>
          </a:p>
          <a:p>
            <a:pPr marL="225425" indent="-225425" eaLnBrk="1" hangingPunct="1"/>
            <a:r>
              <a:rPr lang="en-US" sz="2000" b="1" dirty="0" smtClean="0">
                <a:solidFill>
                  <a:srgbClr val="33CC33"/>
                </a:solidFill>
                <a:latin typeface="Comic Sans MS" pitchFamily="66" charset="0"/>
              </a:rPr>
              <a:t>Vertical</a:t>
            </a:r>
            <a:r>
              <a:rPr lang="en-US" sz="2000" dirty="0" smtClean="0">
                <a:solidFill>
                  <a:srgbClr val="33CC33"/>
                </a:solidFill>
                <a:latin typeface="Comic Sans MS" pitchFamily="66" charset="0"/>
              </a:rPr>
              <a:t> gene transfer</a:t>
            </a:r>
            <a:r>
              <a:rPr lang="en-US" sz="2000" dirty="0" smtClean="0">
                <a:latin typeface="Comic Sans MS" pitchFamily="66" charset="0"/>
              </a:rPr>
              <a:t> – organisms replicate their genomes and provide copies to descendants. Passing on genes to descendants. </a:t>
            </a:r>
          </a:p>
          <a:p>
            <a:pPr marL="225425" indent="-225425" eaLnBrk="1" hangingPunct="1"/>
            <a:endParaRPr lang="en-US" sz="2000" dirty="0" smtClean="0">
              <a:solidFill>
                <a:srgbClr val="0066FF"/>
              </a:solidFill>
              <a:latin typeface="Comic Sans MS" pitchFamily="66" charset="0"/>
            </a:endParaRPr>
          </a:p>
          <a:p>
            <a:pPr marL="225425" indent="-225425" eaLnBrk="1" hangingPunct="1"/>
            <a:r>
              <a:rPr lang="en-US" sz="2000" b="1" dirty="0" smtClean="0">
                <a:solidFill>
                  <a:srgbClr val="33CC33"/>
                </a:solidFill>
                <a:latin typeface="Comic Sans MS" pitchFamily="66" charset="0"/>
              </a:rPr>
              <a:t>Horizontal</a:t>
            </a:r>
            <a:r>
              <a:rPr lang="en-US" sz="2000" dirty="0" smtClean="0">
                <a:solidFill>
                  <a:srgbClr val="33CC33"/>
                </a:solidFill>
                <a:latin typeface="Comic Sans MS" pitchFamily="66" charset="0"/>
              </a:rPr>
              <a:t> gene transfer</a:t>
            </a:r>
            <a:r>
              <a:rPr lang="en-US" sz="2000" dirty="0" smtClean="0">
                <a:latin typeface="Comic Sans MS" pitchFamily="66" charset="0"/>
              </a:rPr>
              <a:t> – donor contributes part of genome to recipient that are not descendants; three types: </a:t>
            </a:r>
          </a:p>
          <a:p>
            <a:pPr marL="225425" indent="-225425" eaLnBrk="1" hangingPunct="1"/>
            <a:endParaRPr lang="en-US" sz="500" dirty="0" smtClean="0">
              <a:latin typeface="Comic Sans MS" pitchFamily="66" charset="0"/>
            </a:endParaRPr>
          </a:p>
          <a:p>
            <a:pPr marL="684213" lvl="1" indent="-227013" eaLnBrk="1" hangingPunct="1"/>
            <a:r>
              <a:rPr lang="en-US" sz="1400" dirty="0" smtClean="0">
                <a:latin typeface="Comic Sans MS" pitchFamily="66" charset="0"/>
              </a:rPr>
              <a:t>Transformation</a:t>
            </a:r>
          </a:p>
          <a:p>
            <a:pPr marL="684213" lvl="1" indent="-227013" eaLnBrk="1" hangingPunct="1"/>
            <a:r>
              <a:rPr lang="en-US" sz="1400" dirty="0" smtClean="0">
                <a:latin typeface="Comic Sans MS" pitchFamily="66" charset="0"/>
              </a:rPr>
              <a:t>Transduction</a:t>
            </a:r>
          </a:p>
          <a:p>
            <a:pPr marL="684213" lvl="1" indent="-227013" eaLnBrk="1" hangingPunct="1"/>
            <a:r>
              <a:rPr lang="en-US" sz="1400" dirty="0" smtClean="0">
                <a:latin typeface="Comic Sans MS" pitchFamily="66" charset="0"/>
              </a:rPr>
              <a:t>Bacterial </a:t>
            </a:r>
            <a:r>
              <a:rPr lang="en-US" sz="1400" b="1" dirty="0" smtClean="0">
                <a:latin typeface="Comic Sans MS" pitchFamily="66" charset="0"/>
                <a:hlinkClick r:id="rId3"/>
              </a:rPr>
              <a:t>Conjugation</a:t>
            </a:r>
            <a:endParaRPr lang="en-US" sz="1400" b="1" dirty="0" smtClean="0">
              <a:latin typeface="Comic Sans MS" pitchFamily="66" charset="0"/>
            </a:endParaRPr>
          </a:p>
        </p:txBody>
      </p:sp>
      <p:sp>
        <p:nvSpPr>
          <p:cNvPr id="23555" name="Rectangle 6"/>
          <p:cNvSpPr>
            <a:spLocks noChangeArrowheads="1"/>
          </p:cNvSpPr>
          <p:nvPr/>
        </p:nvSpPr>
        <p:spPr bwMode="auto">
          <a:xfrm>
            <a:off x="381000" y="2286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dirty="0">
                <a:solidFill>
                  <a:schemeClr val="accent2"/>
                </a:solidFill>
                <a:latin typeface="Comic Sans MS" pitchFamily="66" charset="0"/>
              </a:rPr>
              <a:t>Increasing Genetic Diversity in Prokaryotes</a:t>
            </a:r>
          </a:p>
        </p:txBody>
      </p:sp>
      <p:pic>
        <p:nvPicPr>
          <p:cNvPr id="23556" name="Picture 8" descr="PhylogeneticTreeNASA_EricGaba"/>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34000" y="4038600"/>
            <a:ext cx="3230563"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11"/>
          <p:cNvSpPr txBox="1">
            <a:spLocks noChangeArrowheads="1"/>
          </p:cNvSpPr>
          <p:nvPr/>
        </p:nvSpPr>
        <p:spPr bwMode="auto">
          <a:xfrm>
            <a:off x="0" y="6461125"/>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5"/>
              </a:rPr>
              <a:t>Binary Fission</a:t>
            </a:r>
            <a:r>
              <a:rPr lang="en-US" sz="1000">
                <a:latin typeface="Comic Sans MS" pitchFamily="66" charset="0"/>
              </a:rPr>
              <a:t>, JW Schmidt, </a:t>
            </a:r>
            <a:r>
              <a:rPr lang="en-US" sz="1000">
                <a:latin typeface="Comic Sans MS" pitchFamily="66" charset="0"/>
                <a:hlinkClick r:id="rId6"/>
              </a:rPr>
              <a:t>Phylogenetic Tree</a:t>
            </a:r>
            <a:r>
              <a:rPr lang="en-US" sz="1000">
                <a:latin typeface="Comic Sans MS" pitchFamily="66" charset="0"/>
              </a:rPr>
              <a:t>, Eric Gaba, NASA Astrobiology institute.</a:t>
            </a:r>
            <a:endParaRPr lang="en-US" sz="1800">
              <a:latin typeface="Comic Sans MS" pitchFamily="66" charset="0"/>
            </a:endParaRPr>
          </a:p>
        </p:txBody>
      </p:sp>
      <p:pic>
        <p:nvPicPr>
          <p:cNvPr id="23558" name="Picture 13" descr="BinaryFissionJWSchmidtWiki"/>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837238" y="1066800"/>
            <a:ext cx="240665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6"/>
          <p:cNvSpPr txBox="1">
            <a:spLocks noChangeArrowheads="1"/>
          </p:cNvSpPr>
          <p:nvPr/>
        </p:nvSpPr>
        <p:spPr bwMode="auto">
          <a:xfrm>
            <a:off x="3810000" y="659130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1"/>
          </p:nvPr>
        </p:nvSpPr>
        <p:spPr>
          <a:xfrm>
            <a:off x="304800" y="1066800"/>
            <a:ext cx="4343400" cy="5181600"/>
          </a:xfrm>
        </p:spPr>
        <p:txBody>
          <a:bodyPr/>
          <a:lstStyle/>
          <a:p>
            <a:pPr eaLnBrk="1" hangingPunct="1">
              <a:lnSpc>
                <a:spcPct val="80000"/>
              </a:lnSpc>
              <a:buFontTx/>
              <a:buNone/>
            </a:pPr>
            <a:r>
              <a:rPr lang="en-US" sz="2400" b="1" dirty="0" smtClean="0">
                <a:solidFill>
                  <a:schemeClr val="tx1">
                    <a:lumMod val="65000"/>
                    <a:lumOff val="35000"/>
                  </a:schemeClr>
                </a:solidFill>
                <a:latin typeface="Comic Sans MS" pitchFamily="66" charset="0"/>
              </a:rPr>
              <a:t>Transformation</a:t>
            </a:r>
          </a:p>
          <a:p>
            <a:pPr eaLnBrk="1" hangingPunct="1">
              <a:lnSpc>
                <a:spcPct val="80000"/>
              </a:lnSpc>
            </a:pPr>
            <a:endParaRPr lang="en-US" sz="1400" b="1" dirty="0" smtClean="0"/>
          </a:p>
          <a:p>
            <a:pPr eaLnBrk="1" hangingPunct="1">
              <a:lnSpc>
                <a:spcPct val="80000"/>
              </a:lnSpc>
            </a:pPr>
            <a:r>
              <a:rPr lang="en-US" sz="1600" dirty="0" smtClean="0">
                <a:latin typeface="Comic Sans MS" pitchFamily="66" charset="0"/>
              </a:rPr>
              <a:t>When a recipient cell takes up </a:t>
            </a:r>
            <a:r>
              <a:rPr lang="en-US" sz="1600" b="1" dirty="0" smtClean="0">
                <a:latin typeface="Comic Sans MS" pitchFamily="66" charset="0"/>
                <a:hlinkClick r:id="rId3"/>
              </a:rPr>
              <a:t>DNA</a:t>
            </a:r>
            <a:r>
              <a:rPr lang="en-US" sz="1600" dirty="0" smtClean="0">
                <a:latin typeface="Comic Sans MS" pitchFamily="66" charset="0"/>
              </a:rPr>
              <a:t> from the environment </a:t>
            </a:r>
            <a:r>
              <a:rPr lang="en-US" sz="1200" dirty="0" smtClean="0">
                <a:latin typeface="Comic Sans MS" pitchFamily="66" charset="0"/>
              </a:rPr>
              <a:t>(such as DNA released from a dead organism).</a:t>
            </a:r>
          </a:p>
          <a:p>
            <a:pPr eaLnBrk="1" hangingPunct="1">
              <a:lnSpc>
                <a:spcPct val="80000"/>
              </a:lnSpc>
            </a:pPr>
            <a:endParaRPr lang="en-US" sz="1200" dirty="0" smtClean="0">
              <a:latin typeface="Comic Sans MS" pitchFamily="66" charset="0"/>
            </a:endParaRPr>
          </a:p>
          <a:p>
            <a:pPr eaLnBrk="1" hangingPunct="1">
              <a:lnSpc>
                <a:spcPct val="80000"/>
              </a:lnSpc>
            </a:pPr>
            <a:r>
              <a:rPr lang="en-US" sz="1600" dirty="0" smtClean="0">
                <a:latin typeface="Comic Sans MS" pitchFamily="66" charset="0"/>
              </a:rPr>
              <a:t>1928 Frederick Griffith discovered this process while trying to develop a vaccine for pneumonia caused by </a:t>
            </a:r>
            <a:r>
              <a:rPr lang="en-US" sz="1600" i="1" dirty="0" smtClean="0">
                <a:latin typeface="Comic Sans MS" pitchFamily="66" charset="0"/>
              </a:rPr>
              <a:t>Streptococcus </a:t>
            </a:r>
            <a:r>
              <a:rPr lang="en-US" sz="1600" i="1" dirty="0" err="1" smtClean="0">
                <a:latin typeface="Comic Sans MS" pitchFamily="66" charset="0"/>
              </a:rPr>
              <a:t>pneumoniae</a:t>
            </a:r>
            <a:r>
              <a:rPr lang="en-US" sz="1600" dirty="0" smtClean="0">
                <a:latin typeface="Comic Sans MS" pitchFamily="66" charset="0"/>
              </a:rPr>
              <a:t>.</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Griffith worked with two strains of </a:t>
            </a:r>
            <a:r>
              <a:rPr lang="en-US" sz="1600" i="1" dirty="0" smtClean="0">
                <a:latin typeface="Comic Sans MS" pitchFamily="66" charset="0"/>
              </a:rPr>
              <a:t>Strep</a:t>
            </a:r>
            <a:r>
              <a:rPr lang="en-US" sz="1600" dirty="0" smtClean="0">
                <a:latin typeface="Comic Sans MS" pitchFamily="66" charset="0"/>
              </a:rPr>
              <a:t>. </a:t>
            </a:r>
          </a:p>
          <a:p>
            <a:pPr eaLnBrk="1" hangingPunct="1">
              <a:lnSpc>
                <a:spcPct val="80000"/>
              </a:lnSpc>
            </a:pPr>
            <a:endParaRPr lang="en-US" sz="1600" dirty="0" smtClean="0">
              <a:latin typeface="Comic Sans MS" pitchFamily="66" charset="0"/>
            </a:endParaRPr>
          </a:p>
          <a:p>
            <a:pPr eaLnBrk="1" hangingPunct="1">
              <a:lnSpc>
                <a:spcPct val="80000"/>
              </a:lnSpc>
            </a:pPr>
            <a:r>
              <a:rPr lang="en-US" sz="1800" b="1" dirty="0" smtClean="0">
                <a:solidFill>
                  <a:schemeClr val="tx1">
                    <a:lumMod val="65000"/>
                    <a:lumOff val="35000"/>
                  </a:schemeClr>
                </a:solidFill>
                <a:latin typeface="Comic Sans MS" pitchFamily="66" charset="0"/>
              </a:rPr>
              <a:t>S Strain</a:t>
            </a:r>
            <a:r>
              <a:rPr lang="en-US" sz="1800" dirty="0" smtClean="0">
                <a:solidFill>
                  <a:schemeClr val="tx1">
                    <a:lumMod val="65000"/>
                    <a:lumOff val="35000"/>
                  </a:schemeClr>
                </a:solidFill>
                <a:latin typeface="Comic Sans MS" pitchFamily="66" charset="0"/>
              </a:rPr>
              <a:t> </a:t>
            </a:r>
            <a:r>
              <a:rPr lang="en-US" sz="1600" dirty="0" smtClean="0">
                <a:latin typeface="Comic Sans MS" pitchFamily="66" charset="0"/>
              </a:rPr>
              <a:t>had a protective capsule &amp; caused deadly pneumonia when injected into mice. </a:t>
            </a:r>
          </a:p>
          <a:p>
            <a:pPr eaLnBrk="1" hangingPunct="1">
              <a:lnSpc>
                <a:spcPct val="80000"/>
              </a:lnSpc>
            </a:pPr>
            <a:endParaRPr lang="en-US" sz="1600" dirty="0" smtClean="0">
              <a:latin typeface="Comic Sans MS" pitchFamily="66" charset="0"/>
            </a:endParaRPr>
          </a:p>
          <a:p>
            <a:pPr eaLnBrk="1" hangingPunct="1">
              <a:lnSpc>
                <a:spcPct val="80000"/>
              </a:lnSpc>
            </a:pPr>
            <a:r>
              <a:rPr lang="en-US" sz="1800" b="1" dirty="0" smtClean="0">
                <a:solidFill>
                  <a:schemeClr val="tx1">
                    <a:lumMod val="65000"/>
                    <a:lumOff val="35000"/>
                  </a:schemeClr>
                </a:solidFill>
                <a:latin typeface="Comic Sans MS" pitchFamily="66" charset="0"/>
              </a:rPr>
              <a:t>R strain </a:t>
            </a:r>
            <a:r>
              <a:rPr lang="en-US" sz="1600" dirty="0" smtClean="0">
                <a:latin typeface="Comic Sans MS" pitchFamily="66" charset="0"/>
              </a:rPr>
              <a:t>were mutants that could not make the protective capsule and did not cause deadly disease </a:t>
            </a:r>
            <a:r>
              <a:rPr lang="en-US" sz="1200" dirty="0" smtClean="0">
                <a:latin typeface="Comic Sans MS" pitchFamily="66" charset="0"/>
              </a:rPr>
              <a:t>(because the white blood cells of the mice could easily destroy R strain cells).</a:t>
            </a:r>
          </a:p>
        </p:txBody>
      </p:sp>
      <p:pic>
        <p:nvPicPr>
          <p:cNvPr id="24579" name="Picture 10" descr="Pneumococcus_colony_smooth-rough"/>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34000" y="3276600"/>
            <a:ext cx="3124200" cy="275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5"/>
          <p:cNvSpPr>
            <a:spLocks noChangeArrowheads="1"/>
          </p:cNvSpPr>
          <p:nvPr/>
        </p:nvSpPr>
        <p:spPr bwMode="auto">
          <a:xfrm>
            <a:off x="457200" y="1524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accent2"/>
                </a:solidFill>
                <a:latin typeface="Comic Sans MS" pitchFamily="66" charset="0"/>
              </a:rPr>
              <a:t>Increasing Genetic Diversity in Prokaryotes</a:t>
            </a:r>
          </a:p>
        </p:txBody>
      </p:sp>
      <p:sp>
        <p:nvSpPr>
          <p:cNvPr id="24581" name="Text Box 8"/>
          <p:cNvSpPr txBox="1">
            <a:spLocks noChangeArrowheads="1"/>
          </p:cNvSpPr>
          <p:nvPr/>
        </p:nvSpPr>
        <p:spPr bwMode="auto">
          <a:xfrm>
            <a:off x="5029200" y="6326188"/>
            <a:ext cx="41148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lnSpc>
                <a:spcPct val="85000"/>
              </a:lnSpc>
              <a:spcBef>
                <a:spcPct val="50000"/>
              </a:spcBef>
            </a:pPr>
            <a:r>
              <a:rPr lang="en-US" sz="1000">
                <a:latin typeface="Comic Sans MS" pitchFamily="66" charset="0"/>
              </a:rPr>
              <a:t>Images: </a:t>
            </a:r>
            <a:r>
              <a:rPr lang="en-US" sz="1000">
                <a:latin typeface="Comic Sans MS" pitchFamily="66" charset="0"/>
                <a:hlinkClick r:id="rId5"/>
              </a:rPr>
              <a:t>Fredrick Griffith &amp; Bobby</a:t>
            </a:r>
            <a:r>
              <a:rPr lang="en-US" sz="1000">
                <a:latin typeface="Comic Sans MS" pitchFamily="66" charset="0"/>
              </a:rPr>
              <a:t>, 1936, Coburn, Alvin F.; </a:t>
            </a:r>
            <a:r>
              <a:rPr lang="en-US" sz="1000">
                <a:latin typeface="Comic Sans MS" pitchFamily="66" charset="0"/>
                <a:hlinkClick r:id="rId6"/>
              </a:rPr>
              <a:t>Pneumococcus</a:t>
            </a:r>
            <a:r>
              <a:rPr lang="en-US" sz="1000">
                <a:latin typeface="Comic Sans MS" pitchFamily="66" charset="0"/>
              </a:rPr>
              <a:t>, Giant Microbes; Rough (unencapsulated) and Smooth (encapsulated) </a:t>
            </a:r>
            <a:r>
              <a:rPr lang="en-US" sz="1000" i="1">
                <a:latin typeface="Comic Sans MS" pitchFamily="66" charset="0"/>
                <a:hlinkClick r:id="rId7"/>
              </a:rPr>
              <a:t>Streptococcus pneumoniae</a:t>
            </a:r>
            <a:r>
              <a:rPr lang="en-US" sz="1000">
                <a:latin typeface="Comic Sans MS" pitchFamily="66" charset="0"/>
              </a:rPr>
              <a:t>, Wiki.</a:t>
            </a:r>
          </a:p>
        </p:txBody>
      </p:sp>
      <p:pic>
        <p:nvPicPr>
          <p:cNvPr id="24582" name="Picture 11" descr="pneumonia"/>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7162800" y="1022350"/>
            <a:ext cx="13716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15" descr="Fred_Griffith_and_'Bobby'_19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022350"/>
            <a:ext cx="1754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8600"/>
            <a:ext cx="8229600" cy="1066800"/>
          </a:xfrm>
        </p:spPr>
        <p:txBody>
          <a:bodyPr/>
          <a:lstStyle/>
          <a:p>
            <a:pPr algn="l" eaLnBrk="1" hangingPunct="1"/>
            <a:r>
              <a:rPr lang="en-US" sz="2800" dirty="0" smtClean="0">
                <a:solidFill>
                  <a:schemeClr val="tx1"/>
                </a:solidFill>
                <a:latin typeface="Jokerman" pitchFamily="82" charset="0"/>
              </a:rPr>
              <a:t>Meet the Microbe!</a:t>
            </a:r>
            <a:r>
              <a:rPr lang="en-US" sz="2400" dirty="0" smtClean="0">
                <a:solidFill>
                  <a:schemeClr val="tx1"/>
                </a:solidFill>
                <a:latin typeface="Jokerman" pitchFamily="82" charset="0"/>
              </a:rPr>
              <a:t/>
            </a:r>
            <a:br>
              <a:rPr lang="en-US" sz="2400" dirty="0" smtClean="0">
                <a:solidFill>
                  <a:schemeClr val="tx1"/>
                </a:solidFill>
                <a:latin typeface="Jokerman" pitchFamily="82" charset="0"/>
              </a:rPr>
            </a:br>
            <a:r>
              <a:rPr lang="en-US" sz="1800" dirty="0" smtClean="0">
                <a:solidFill>
                  <a:schemeClr val="tx1"/>
                </a:solidFill>
                <a:latin typeface="Jokerman" pitchFamily="82" charset="0"/>
              </a:rPr>
              <a:t/>
            </a:r>
            <a:br>
              <a:rPr lang="en-US" sz="1800" dirty="0" smtClean="0">
                <a:solidFill>
                  <a:schemeClr val="tx1"/>
                </a:solidFill>
                <a:latin typeface="Jokerman" pitchFamily="82" charset="0"/>
              </a:rPr>
            </a:br>
            <a:r>
              <a:rPr lang="en-US" sz="2400" i="1" dirty="0">
                <a:solidFill>
                  <a:schemeClr val="tx1">
                    <a:lumMod val="65000"/>
                    <a:lumOff val="35000"/>
                  </a:schemeClr>
                </a:solidFill>
                <a:latin typeface="Comic Sans MS" pitchFamily="66" charset="0"/>
              </a:rPr>
              <a:t>Streptococcus </a:t>
            </a:r>
            <a:r>
              <a:rPr lang="en-US" sz="2400" i="1" dirty="0" err="1">
                <a:solidFill>
                  <a:schemeClr val="tx1">
                    <a:lumMod val="65000"/>
                    <a:lumOff val="35000"/>
                  </a:schemeClr>
                </a:solidFill>
                <a:latin typeface="Comic Sans MS" pitchFamily="66" charset="0"/>
              </a:rPr>
              <a:t>pneumoniae</a:t>
            </a:r>
            <a:endParaRPr lang="en-US" sz="2400" i="1" dirty="0">
              <a:solidFill>
                <a:schemeClr val="tx1">
                  <a:lumMod val="65000"/>
                  <a:lumOff val="35000"/>
                </a:schemeClr>
              </a:solidFill>
              <a:latin typeface="Comic Sans MS" pitchFamily="66" charset="0"/>
            </a:endParaRPr>
          </a:p>
        </p:txBody>
      </p:sp>
      <p:sp>
        <p:nvSpPr>
          <p:cNvPr id="25603" name="Rectangle 3"/>
          <p:cNvSpPr>
            <a:spLocks noGrp="1" noChangeArrowheads="1"/>
          </p:cNvSpPr>
          <p:nvPr>
            <p:ph type="body" sz="half" idx="1"/>
          </p:nvPr>
        </p:nvSpPr>
        <p:spPr>
          <a:xfrm>
            <a:off x="228600" y="1295400"/>
            <a:ext cx="5105400" cy="5105400"/>
          </a:xfrm>
        </p:spPr>
        <p:txBody>
          <a:bodyPr/>
          <a:lstStyle/>
          <a:p>
            <a:pPr eaLnBrk="1" hangingPunct="1">
              <a:lnSpc>
                <a:spcPct val="80000"/>
              </a:lnSpc>
            </a:pPr>
            <a:endParaRPr lang="en-US" sz="1400" dirty="0" smtClean="0">
              <a:solidFill>
                <a:srgbClr val="990099"/>
              </a:solidFill>
              <a:latin typeface="Comic Sans MS" pitchFamily="66" charset="0"/>
            </a:endParaRPr>
          </a:p>
          <a:p>
            <a:pPr eaLnBrk="1" hangingPunct="1">
              <a:lnSpc>
                <a:spcPct val="80000"/>
              </a:lnSpc>
            </a:pPr>
            <a:r>
              <a:rPr lang="en-US" sz="1600" b="1" dirty="0" smtClean="0">
                <a:solidFill>
                  <a:srgbClr val="990099"/>
                </a:solidFill>
                <a:latin typeface="Comic Sans MS" pitchFamily="66" charset="0"/>
                <a:hlinkClick r:id="rId3"/>
              </a:rPr>
              <a:t>Gram+</a:t>
            </a:r>
            <a:r>
              <a:rPr lang="en-US" sz="1600" b="1" dirty="0" smtClean="0">
                <a:latin typeface="Comic Sans MS" pitchFamily="66" charset="0"/>
              </a:rPr>
              <a:t> </a:t>
            </a:r>
            <a:r>
              <a:rPr lang="en-US" sz="1400" dirty="0" err="1" smtClean="0">
                <a:latin typeface="Comic Sans MS" pitchFamily="66" charset="0"/>
              </a:rPr>
              <a:t>cocci</a:t>
            </a:r>
            <a:r>
              <a:rPr lang="en-US" sz="1400" dirty="0" smtClean="0">
                <a:latin typeface="Comic Sans MS" pitchFamily="66" charset="0"/>
              </a:rPr>
              <a:t> that occur in pairs or chains.</a:t>
            </a:r>
          </a:p>
          <a:p>
            <a:pPr eaLnBrk="1" hangingPunct="1">
              <a:lnSpc>
                <a:spcPct val="80000"/>
              </a:lnSpc>
              <a:buFontTx/>
              <a:buNone/>
            </a:pPr>
            <a:endParaRPr lang="en-US" sz="1800" dirty="0" smtClean="0">
              <a:latin typeface="Comic Sans MS" pitchFamily="66" charset="0"/>
            </a:endParaRPr>
          </a:p>
          <a:p>
            <a:pPr eaLnBrk="1" hangingPunct="1">
              <a:lnSpc>
                <a:spcPct val="80000"/>
              </a:lnSpc>
            </a:pPr>
            <a:r>
              <a:rPr lang="en-US" sz="1600" b="1" dirty="0" smtClean="0">
                <a:latin typeface="Comic Sans MS" pitchFamily="66" charset="0"/>
                <a:hlinkClick r:id="rId4"/>
              </a:rPr>
              <a:t>Blood agar</a:t>
            </a:r>
            <a:r>
              <a:rPr lang="en-US" sz="1400" dirty="0" smtClean="0">
                <a:latin typeface="Comic Sans MS" pitchFamily="66" charset="0"/>
              </a:rPr>
              <a:t>: alpha hemolytic under aerobic conditions and beta hemolytic under anaerobic conditions.</a:t>
            </a:r>
          </a:p>
          <a:p>
            <a:pPr eaLnBrk="1" hangingPunct="1">
              <a:lnSpc>
                <a:spcPct val="80000"/>
              </a:lnSpc>
            </a:pPr>
            <a:endParaRPr lang="en-US" sz="1800" dirty="0" smtClean="0">
              <a:latin typeface="Comic Sans MS" pitchFamily="66" charset="0"/>
            </a:endParaRPr>
          </a:p>
          <a:p>
            <a:pPr eaLnBrk="1" hangingPunct="1">
              <a:lnSpc>
                <a:spcPct val="80000"/>
              </a:lnSpc>
            </a:pPr>
            <a:r>
              <a:rPr lang="en-US" sz="1400" dirty="0" smtClean="0">
                <a:latin typeface="Comic Sans MS" pitchFamily="66" charset="0"/>
              </a:rPr>
              <a:t>92 different </a:t>
            </a:r>
            <a:r>
              <a:rPr lang="en-US" sz="1400" i="1" dirty="0" smtClean="0">
                <a:latin typeface="Comic Sans MS" pitchFamily="66" charset="0"/>
              </a:rPr>
              <a:t>strains</a:t>
            </a:r>
            <a:r>
              <a:rPr lang="en-US" sz="1400" dirty="0" smtClean="0">
                <a:latin typeface="Comic Sans MS" pitchFamily="66" charset="0"/>
              </a:rPr>
              <a:t>, collectively called pneumococci, known to infect humans.</a:t>
            </a:r>
          </a:p>
          <a:p>
            <a:pPr eaLnBrk="1" hangingPunct="1">
              <a:lnSpc>
                <a:spcPct val="80000"/>
              </a:lnSpc>
            </a:pPr>
            <a:endParaRPr lang="en-US" sz="1800" dirty="0" smtClean="0">
              <a:latin typeface="Comic Sans MS" pitchFamily="66" charset="0"/>
            </a:endParaRPr>
          </a:p>
          <a:p>
            <a:pPr eaLnBrk="1" hangingPunct="1">
              <a:lnSpc>
                <a:spcPct val="80000"/>
              </a:lnSpc>
            </a:pPr>
            <a:r>
              <a:rPr lang="en-US" sz="1600" b="1" dirty="0" err="1" smtClean="0">
                <a:solidFill>
                  <a:schemeClr val="tx1">
                    <a:lumMod val="65000"/>
                    <a:lumOff val="35000"/>
                  </a:schemeClr>
                </a:solidFill>
                <a:latin typeface="Comic Sans MS" pitchFamily="66" charset="0"/>
              </a:rPr>
              <a:t>Unencapsulated</a:t>
            </a:r>
            <a:r>
              <a:rPr lang="en-US" sz="1600" b="1" dirty="0" smtClean="0">
                <a:solidFill>
                  <a:schemeClr val="tx1">
                    <a:lumMod val="65000"/>
                    <a:lumOff val="35000"/>
                  </a:schemeClr>
                </a:solidFill>
                <a:latin typeface="Comic Sans MS" pitchFamily="66" charset="0"/>
              </a:rPr>
              <a:t> strains: </a:t>
            </a:r>
            <a:r>
              <a:rPr lang="en-US" sz="1400" dirty="0" smtClean="0">
                <a:latin typeface="Comic Sans MS" pitchFamily="66" charset="0"/>
              </a:rPr>
              <a:t>Those with no capsule/</a:t>
            </a:r>
            <a:r>
              <a:rPr lang="en-US" sz="1400" dirty="0" err="1" smtClean="0">
                <a:latin typeface="Comic Sans MS" pitchFamily="66" charset="0"/>
              </a:rPr>
              <a:t>glycocalyx</a:t>
            </a:r>
            <a:r>
              <a:rPr lang="en-US" sz="1400" dirty="0" smtClean="0">
                <a:latin typeface="Comic Sans MS" pitchFamily="66" charset="0"/>
              </a:rPr>
              <a:t> are normal </a:t>
            </a:r>
            <a:r>
              <a:rPr lang="en-US" sz="1400" dirty="0" err="1" smtClean="0">
                <a:latin typeface="Comic Sans MS" pitchFamily="66" charset="0"/>
              </a:rPr>
              <a:t>microbiota</a:t>
            </a:r>
            <a:r>
              <a:rPr lang="en-US" sz="1400" dirty="0" smtClean="0">
                <a:latin typeface="Comic Sans MS" pitchFamily="66" charset="0"/>
              </a:rPr>
              <a:t> of lungs, sinuses and middle ear of 75% of people. Don’t cause disease.</a:t>
            </a:r>
          </a:p>
          <a:p>
            <a:pPr eaLnBrk="1" hangingPunct="1">
              <a:lnSpc>
                <a:spcPct val="80000"/>
              </a:lnSpc>
            </a:pPr>
            <a:endParaRPr lang="en-US" sz="1800" dirty="0" smtClean="0">
              <a:latin typeface="Comic Sans MS" pitchFamily="66" charset="0"/>
            </a:endParaRPr>
          </a:p>
          <a:p>
            <a:pPr eaLnBrk="1" hangingPunct="1">
              <a:lnSpc>
                <a:spcPct val="80000"/>
              </a:lnSpc>
            </a:pPr>
            <a:r>
              <a:rPr lang="en-US" sz="1600" b="1" dirty="0" smtClean="0">
                <a:solidFill>
                  <a:schemeClr val="tx1">
                    <a:lumMod val="65000"/>
                    <a:lumOff val="35000"/>
                  </a:schemeClr>
                </a:solidFill>
                <a:latin typeface="Comic Sans MS" pitchFamily="66" charset="0"/>
              </a:rPr>
              <a:t>Encapsulated strains: </a:t>
            </a:r>
            <a:r>
              <a:rPr lang="en-US" sz="1400" dirty="0" smtClean="0">
                <a:latin typeface="Comic Sans MS" pitchFamily="66" charset="0"/>
              </a:rPr>
              <a:t>Cells of virulent stains of </a:t>
            </a:r>
            <a:r>
              <a:rPr lang="en-US" sz="1400" i="1" dirty="0" smtClean="0">
                <a:latin typeface="Comic Sans MS" pitchFamily="66" charset="0"/>
              </a:rPr>
              <a:t>S. </a:t>
            </a:r>
            <a:r>
              <a:rPr lang="en-US" sz="1400" i="1" dirty="0" err="1" smtClean="0">
                <a:latin typeface="Comic Sans MS" pitchFamily="66" charset="0"/>
              </a:rPr>
              <a:t>pneumoniae</a:t>
            </a:r>
            <a:r>
              <a:rPr lang="en-US" sz="1400" dirty="0" smtClean="0">
                <a:latin typeface="Comic Sans MS" pitchFamily="66" charset="0"/>
              </a:rPr>
              <a:t> are surrounded by a polysaccharide </a:t>
            </a:r>
            <a:r>
              <a:rPr lang="en-US" sz="1400" i="1" dirty="0" smtClean="0">
                <a:latin typeface="Comic Sans MS" pitchFamily="66" charset="0"/>
              </a:rPr>
              <a:t>capsule</a:t>
            </a:r>
            <a:r>
              <a:rPr lang="en-US" sz="1400" dirty="0" smtClean="0">
                <a:latin typeface="Comic Sans MS" pitchFamily="66" charset="0"/>
              </a:rPr>
              <a:t> which protects them from being digested by phagocytic white blood cells.</a:t>
            </a:r>
          </a:p>
          <a:p>
            <a:pPr eaLnBrk="1" hangingPunct="1">
              <a:lnSpc>
                <a:spcPct val="80000"/>
              </a:lnSpc>
            </a:pPr>
            <a:endParaRPr lang="en-US" sz="1800" dirty="0" smtClean="0">
              <a:latin typeface="Comic Sans MS" pitchFamily="66" charset="0"/>
            </a:endParaRPr>
          </a:p>
          <a:p>
            <a:pPr eaLnBrk="1" hangingPunct="1">
              <a:lnSpc>
                <a:spcPct val="80000"/>
              </a:lnSpc>
            </a:pPr>
            <a:r>
              <a:rPr lang="en-US" sz="1400" dirty="0" smtClean="0">
                <a:latin typeface="Comic Sans MS" pitchFamily="66" charset="0"/>
              </a:rPr>
              <a:t>The virulent strain can cause:</a:t>
            </a:r>
          </a:p>
          <a:p>
            <a:pPr eaLnBrk="1" hangingPunct="1">
              <a:lnSpc>
                <a:spcPct val="80000"/>
              </a:lnSpc>
              <a:buFontTx/>
              <a:buNone/>
            </a:pPr>
            <a:r>
              <a:rPr lang="en-US" sz="1400" dirty="0" smtClean="0">
                <a:latin typeface="Comic Sans MS" pitchFamily="66" charset="0"/>
              </a:rPr>
              <a:t>	</a:t>
            </a:r>
            <a:r>
              <a:rPr lang="en-US" sz="1200" dirty="0" smtClean="0">
                <a:latin typeface="Comic Sans MS" pitchFamily="66" charset="0"/>
              </a:rPr>
              <a:t>- Pneumococcal </a:t>
            </a:r>
            <a:r>
              <a:rPr lang="en-US" sz="1200" dirty="0" err="1" smtClean="0">
                <a:latin typeface="Comic Sans MS" pitchFamily="66" charset="0"/>
              </a:rPr>
              <a:t>pneumnia</a:t>
            </a:r>
            <a:r>
              <a:rPr lang="en-US" sz="1200" dirty="0" smtClean="0">
                <a:latin typeface="Comic Sans MS" pitchFamily="66" charset="0"/>
              </a:rPr>
              <a:t> </a:t>
            </a:r>
            <a:r>
              <a:rPr lang="en-US" sz="1000" dirty="0" smtClean="0">
                <a:latin typeface="Comic Sans MS" pitchFamily="66" charset="0"/>
              </a:rPr>
              <a:t>(causes 85% of pneumonia cases)</a:t>
            </a:r>
          </a:p>
          <a:p>
            <a:pPr eaLnBrk="1" hangingPunct="1">
              <a:lnSpc>
                <a:spcPct val="80000"/>
              </a:lnSpc>
              <a:buFontTx/>
              <a:buNone/>
            </a:pPr>
            <a:r>
              <a:rPr lang="en-US" sz="1200" dirty="0" smtClean="0">
                <a:latin typeface="Comic Sans MS" pitchFamily="66" charset="0"/>
              </a:rPr>
              <a:t>	- Sinusitis and otitis media</a:t>
            </a:r>
          </a:p>
          <a:p>
            <a:pPr eaLnBrk="1" hangingPunct="1">
              <a:lnSpc>
                <a:spcPct val="80000"/>
              </a:lnSpc>
              <a:buFontTx/>
              <a:buNone/>
            </a:pPr>
            <a:r>
              <a:rPr lang="en-US" sz="1200" dirty="0" smtClean="0">
                <a:latin typeface="Comic Sans MS" pitchFamily="66" charset="0"/>
              </a:rPr>
              <a:t>	- Bacteremia and Endocarditis</a:t>
            </a:r>
          </a:p>
        </p:txBody>
      </p:sp>
      <p:sp>
        <p:nvSpPr>
          <p:cNvPr id="25604" name="Text Box 6"/>
          <p:cNvSpPr txBox="1">
            <a:spLocks noChangeArrowheads="1"/>
          </p:cNvSpPr>
          <p:nvPr/>
        </p:nvSpPr>
        <p:spPr bwMode="auto">
          <a:xfrm>
            <a:off x="5181600" y="6629400"/>
            <a:ext cx="3962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Images:  S. pneumoniae, </a:t>
            </a:r>
            <a:r>
              <a:rPr lang="en-US" sz="1000">
                <a:latin typeface="Comic Sans MS" pitchFamily="66" charset="0"/>
                <a:hlinkClick r:id="rId5"/>
              </a:rPr>
              <a:t>PHIL</a:t>
            </a:r>
            <a:r>
              <a:rPr lang="en-US" sz="1000">
                <a:latin typeface="Comic Sans MS" pitchFamily="66" charset="0"/>
              </a:rPr>
              <a:t> #10864, #2896, #2113, #263</a:t>
            </a:r>
          </a:p>
        </p:txBody>
      </p:sp>
      <p:pic>
        <p:nvPicPr>
          <p:cNvPr id="25605" name="Picture 12" descr="Streptocuccus-pneumoniae-PHIL2113"/>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638800" y="3354388"/>
            <a:ext cx="3263900" cy="305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14" descr="SPneumoniaeJCarrPHIL_263s"/>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715000" y="3429000"/>
            <a:ext cx="1143000" cy="9144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5607" name="Picture 15" descr="Streptococcus pneumoniae-PHIL_2896_lor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228600"/>
            <a:ext cx="3300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7" descr="Streptococcus-pneumoniae-PHIL10864_lor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600" y="381000"/>
            <a:ext cx="20701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8"/>
          <p:cNvSpPr txBox="1">
            <a:spLocks noChangeArrowheads="1"/>
          </p:cNvSpPr>
          <p:nvPr/>
        </p:nvSpPr>
        <p:spPr bwMode="auto">
          <a:xfrm>
            <a:off x="6705600" y="1219200"/>
            <a:ext cx="20701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000" b="1" dirty="0">
                <a:solidFill>
                  <a:schemeClr val="bg1"/>
                </a:solidFill>
                <a:latin typeface="Comic Sans MS" pitchFamily="66" charset="0"/>
              </a:rPr>
              <a:t>Note the  “doughnut”-shape of </a:t>
            </a:r>
            <a:r>
              <a:rPr lang="en-US" sz="1000" b="1" i="1" dirty="0">
                <a:solidFill>
                  <a:schemeClr val="bg1"/>
                </a:solidFill>
                <a:latin typeface="Comic Sans MS" pitchFamily="66" charset="0"/>
              </a:rPr>
              <a:t>Streptococcus </a:t>
            </a:r>
            <a:r>
              <a:rPr lang="en-US" sz="1000" b="1" i="1" dirty="0" err="1">
                <a:solidFill>
                  <a:schemeClr val="bg1"/>
                </a:solidFill>
                <a:latin typeface="Comic Sans MS" pitchFamily="66" charset="0"/>
              </a:rPr>
              <a:t>pneumoniae</a:t>
            </a:r>
            <a:r>
              <a:rPr lang="en-US" sz="1000" b="1" dirty="0">
                <a:solidFill>
                  <a:schemeClr val="bg1"/>
                </a:solidFill>
                <a:latin typeface="Comic Sans MS" pitchFamily="66" charset="0"/>
              </a:rPr>
              <a:t> bacterial colonies.</a:t>
            </a:r>
          </a:p>
        </p:txBody>
      </p:sp>
      <p:sp>
        <p:nvSpPr>
          <p:cNvPr id="25610"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457200" y="838200"/>
            <a:ext cx="8229600" cy="563563"/>
          </a:xfrm>
        </p:spPr>
        <p:txBody>
          <a:bodyPr/>
          <a:lstStyle/>
          <a:p>
            <a:pPr marL="450850" indent="-450850" eaLnBrk="1" hangingPunct="1"/>
            <a:r>
              <a:rPr lang="en-US" sz="2000" b="1" dirty="0" smtClean="0">
                <a:solidFill>
                  <a:schemeClr val="tx1">
                    <a:lumMod val="65000"/>
                    <a:lumOff val="35000"/>
                  </a:schemeClr>
                </a:solidFill>
                <a:latin typeface="Comic Sans MS" pitchFamily="66" charset="0"/>
              </a:rPr>
              <a:t>Transformation</a:t>
            </a:r>
            <a:r>
              <a:rPr lang="en-US" sz="2000" dirty="0" smtClean="0">
                <a:solidFill>
                  <a:schemeClr val="tx1"/>
                </a:solidFill>
                <a:latin typeface="Comic Sans MS" pitchFamily="66" charset="0"/>
              </a:rPr>
              <a:t>: Griffith’s Experiments</a:t>
            </a:r>
          </a:p>
        </p:txBody>
      </p:sp>
      <p:sp>
        <p:nvSpPr>
          <p:cNvPr id="26627" name="Rectangle 10"/>
          <p:cNvSpPr>
            <a:spLocks noChangeArrowheads="1"/>
          </p:cNvSpPr>
          <p:nvPr/>
        </p:nvSpPr>
        <p:spPr bwMode="auto">
          <a:xfrm>
            <a:off x="457200" y="228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accent2"/>
                </a:solidFill>
                <a:latin typeface="Comic Sans MS" pitchFamily="66" charset="0"/>
              </a:rPr>
              <a:t>Increasing Genetic Diversity in Prokaryotes</a:t>
            </a:r>
          </a:p>
        </p:txBody>
      </p:sp>
      <p:pic>
        <p:nvPicPr>
          <p:cNvPr id="26628" name="Picture 11" descr="Griffith_experim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524000"/>
            <a:ext cx="5715000" cy="4792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13"/>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4"/>
              </a:rPr>
              <a:t>Griffith’s experiment</a:t>
            </a:r>
            <a:r>
              <a:rPr lang="en-US" sz="1000" dirty="0">
                <a:latin typeface="Comic Sans MS" pitchFamily="66" charset="0"/>
              </a:rPr>
              <a:t>, </a:t>
            </a:r>
            <a:r>
              <a:rPr lang="en-US" sz="1000" dirty="0" err="1">
                <a:latin typeface="Comic Sans MS" pitchFamily="66" charset="0"/>
              </a:rPr>
              <a:t>Madprime</a:t>
            </a:r>
            <a:endParaRPr lang="en-US" sz="1000" dirty="0">
              <a:latin typeface="Comic Sans MS" pitchFamily="66" charset="0"/>
            </a:endParaRPr>
          </a:p>
        </p:txBody>
      </p:sp>
      <p:sp>
        <p:nvSpPr>
          <p:cNvPr id="26630"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ChangeArrowheads="1"/>
          </p:cNvSpPr>
          <p:nvPr/>
        </p:nvSpPr>
        <p:spPr bwMode="auto">
          <a:xfrm>
            <a:off x="533400" y="1524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accent2"/>
                </a:solidFill>
                <a:latin typeface="Comic Sans MS" pitchFamily="66" charset="0"/>
              </a:rPr>
              <a:t>Increasing Genetic Diversity in Prokaryotes</a:t>
            </a:r>
          </a:p>
        </p:txBody>
      </p:sp>
      <p:pic>
        <p:nvPicPr>
          <p:cNvPr id="27651" name="Picture 10" descr="Transduction_PubDomWik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47800" y="3048000"/>
            <a:ext cx="6400800" cy="333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13"/>
          <p:cNvSpPr txBox="1">
            <a:spLocks noChangeArrowheads="1"/>
          </p:cNvSpPr>
          <p:nvPr/>
        </p:nvSpPr>
        <p:spPr bwMode="auto">
          <a:xfrm>
            <a:off x="6400800" y="6613525"/>
            <a:ext cx="2743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4"/>
              </a:rPr>
              <a:t>Transduction</a:t>
            </a:r>
            <a:r>
              <a:rPr lang="en-US" sz="1000" dirty="0">
                <a:latin typeface="Comic Sans MS" pitchFamily="66" charset="0"/>
              </a:rPr>
              <a:t>, </a:t>
            </a:r>
            <a:r>
              <a:rPr lang="en-US" sz="1000" dirty="0" err="1">
                <a:latin typeface="Comic Sans MS" pitchFamily="66" charset="0"/>
              </a:rPr>
              <a:t>Geni</a:t>
            </a:r>
            <a:endParaRPr lang="en-US" sz="1000" dirty="0">
              <a:latin typeface="Comic Sans MS" pitchFamily="66" charset="0"/>
            </a:endParaRPr>
          </a:p>
        </p:txBody>
      </p:sp>
      <p:sp>
        <p:nvSpPr>
          <p:cNvPr id="27653" name="Rectangle 8"/>
          <p:cNvSpPr txBox="1">
            <a:spLocks noChangeArrowheads="1"/>
          </p:cNvSpPr>
          <p:nvPr/>
        </p:nvSpPr>
        <p:spPr bwMode="auto">
          <a:xfrm>
            <a:off x="381000" y="914400"/>
            <a:ext cx="8458200" cy="226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5425" indent="-225425"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lnSpc>
                <a:spcPct val="80000"/>
              </a:lnSpc>
              <a:spcBef>
                <a:spcPct val="20000"/>
              </a:spcBef>
            </a:pPr>
            <a:endParaRPr lang="en-US" sz="1800" b="1" dirty="0">
              <a:latin typeface="Comic Sans MS" pitchFamily="66" charset="0"/>
            </a:endParaRPr>
          </a:p>
          <a:p>
            <a:pPr algn="ctr" eaLnBrk="1" hangingPunct="1"/>
            <a:r>
              <a:rPr lang="en-US" sz="2800" b="1" dirty="0">
                <a:solidFill>
                  <a:schemeClr val="tx1">
                    <a:lumMod val="65000"/>
                    <a:lumOff val="35000"/>
                  </a:schemeClr>
                </a:solidFill>
                <a:latin typeface="Comic Sans MS" pitchFamily="66" charset="0"/>
              </a:rPr>
              <a:t>Transduction</a:t>
            </a:r>
          </a:p>
          <a:p>
            <a:pPr marL="0" indent="0" eaLnBrk="1" hangingPunct="1">
              <a:lnSpc>
                <a:spcPct val="80000"/>
              </a:lnSpc>
              <a:spcBef>
                <a:spcPct val="20000"/>
              </a:spcBef>
            </a:pPr>
            <a:endParaRPr lang="en-US" sz="1800" dirty="0">
              <a:latin typeface="Comic Sans MS" pitchFamily="66" charset="0"/>
            </a:endParaRPr>
          </a:p>
          <a:p>
            <a:pPr eaLnBrk="1" hangingPunct="1">
              <a:lnSpc>
                <a:spcPct val="80000"/>
              </a:lnSpc>
              <a:spcBef>
                <a:spcPct val="20000"/>
              </a:spcBef>
              <a:buFontTx/>
              <a:buChar char="•"/>
            </a:pPr>
            <a:r>
              <a:rPr lang="en-US" dirty="0" smtClean="0">
                <a:latin typeface="Comic Sans MS" pitchFamily="66" charset="0"/>
              </a:rPr>
              <a:t>Transfer </a:t>
            </a:r>
            <a:r>
              <a:rPr lang="en-US" dirty="0">
                <a:latin typeface="Comic Sans MS" pitchFamily="66" charset="0"/>
              </a:rPr>
              <a:t>of </a:t>
            </a:r>
            <a:r>
              <a:rPr lang="en-US" b="1" dirty="0">
                <a:latin typeface="Comic Sans MS" pitchFamily="66" charset="0"/>
                <a:hlinkClick r:id="rId5"/>
              </a:rPr>
              <a:t>DNA</a:t>
            </a:r>
            <a:r>
              <a:rPr lang="en-US" dirty="0">
                <a:latin typeface="Comic Sans MS" pitchFamily="66" charset="0"/>
              </a:rPr>
              <a:t> from one cell to another via a </a:t>
            </a:r>
            <a:r>
              <a:rPr lang="en-US" b="1" dirty="0">
                <a:latin typeface="Comic Sans MS" pitchFamily="66" charset="0"/>
              </a:rPr>
              <a:t>replicating </a:t>
            </a:r>
            <a:r>
              <a:rPr lang="en-US" b="1" dirty="0">
                <a:latin typeface="Comic Sans MS" pitchFamily="66" charset="0"/>
                <a:hlinkClick r:id="rId6"/>
              </a:rPr>
              <a:t>virus</a:t>
            </a:r>
            <a:r>
              <a:rPr lang="en-US" b="1" dirty="0">
                <a:latin typeface="Comic Sans MS" pitchFamily="66" charset="0"/>
              </a:rPr>
              <a:t> </a:t>
            </a:r>
            <a:r>
              <a:rPr lang="en-US" sz="1200" dirty="0">
                <a:latin typeface="Comic Sans MS" pitchFamily="66" charset="0"/>
              </a:rPr>
              <a:t>(</a:t>
            </a:r>
            <a:r>
              <a:rPr lang="en-US" sz="1200" dirty="0">
                <a:latin typeface="Comic Sans MS" pitchFamily="66" charset="0"/>
                <a:hlinkClick r:id="rId7"/>
              </a:rPr>
              <a:t>bacteriophage</a:t>
            </a:r>
            <a:r>
              <a:rPr lang="en-US" sz="1200" dirty="0">
                <a:latin typeface="Comic Sans MS" pitchFamily="66" charset="0"/>
              </a:rPr>
              <a:t>).</a:t>
            </a:r>
            <a:endParaRPr lang="en-US" dirty="0">
              <a:latin typeface="Comic Sans MS" pitchFamily="66" charset="0"/>
            </a:endParaRPr>
          </a:p>
          <a:p>
            <a:pPr eaLnBrk="1" hangingPunct="1">
              <a:lnSpc>
                <a:spcPct val="80000"/>
              </a:lnSpc>
              <a:spcBef>
                <a:spcPct val="20000"/>
              </a:spcBef>
              <a:buFontTx/>
              <a:buChar char="•"/>
            </a:pPr>
            <a:endParaRPr lang="en-US" dirty="0">
              <a:latin typeface="Comic Sans MS" pitchFamily="66" charset="0"/>
            </a:endParaRPr>
          </a:p>
          <a:p>
            <a:pPr eaLnBrk="1" hangingPunct="1">
              <a:lnSpc>
                <a:spcPct val="80000"/>
              </a:lnSpc>
              <a:spcBef>
                <a:spcPct val="20000"/>
              </a:spcBef>
              <a:buFontTx/>
              <a:buChar char="•"/>
            </a:pPr>
            <a:r>
              <a:rPr lang="en-US" dirty="0">
                <a:latin typeface="Comic Sans MS" pitchFamily="66" charset="0"/>
              </a:rPr>
              <a:t>Can occur between </a:t>
            </a:r>
            <a:r>
              <a:rPr lang="en-US" b="1" dirty="0">
                <a:latin typeface="Comic Sans MS" pitchFamily="66" charset="0"/>
                <a:hlinkClick r:id="rId8"/>
              </a:rPr>
              <a:t>prokaryotic cells</a:t>
            </a:r>
            <a:r>
              <a:rPr lang="en-US" b="1" dirty="0">
                <a:latin typeface="Comic Sans MS" pitchFamily="66" charset="0"/>
              </a:rPr>
              <a:t> </a:t>
            </a:r>
            <a:r>
              <a:rPr lang="en-US" dirty="0">
                <a:latin typeface="Comic Sans MS" pitchFamily="66" charset="0"/>
              </a:rPr>
              <a:t>or between </a:t>
            </a:r>
            <a:r>
              <a:rPr lang="en-US" b="1" dirty="0">
                <a:latin typeface="Comic Sans MS" pitchFamily="66" charset="0"/>
                <a:hlinkClick r:id="rId9"/>
              </a:rPr>
              <a:t>eukaryotic cells</a:t>
            </a:r>
            <a:r>
              <a:rPr lang="en-US" dirty="0">
                <a:latin typeface="Comic Sans MS" pitchFamily="66" charset="0"/>
              </a:rPr>
              <a:t>. </a:t>
            </a:r>
            <a:r>
              <a:rPr lang="en-US" sz="1200" dirty="0">
                <a:latin typeface="Comic Sans MS" pitchFamily="66" charset="0"/>
              </a:rPr>
              <a:t>(The following is an example of transduction in bacterial cells by bacteriophage virus).</a:t>
            </a:r>
            <a:endParaRPr lang="en-US" sz="600" dirty="0">
              <a:latin typeface="Comic Sans MS" pitchFamily="66" charset="0"/>
            </a:endParaRPr>
          </a:p>
        </p:txBody>
      </p:sp>
      <p:sp>
        <p:nvSpPr>
          <p:cNvPr id="27654"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onjugationAdenosineWiki"/>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24000" y="1752600"/>
            <a:ext cx="6248400" cy="441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7"/>
          <p:cNvSpPr>
            <a:spLocks noChangeArrowheads="1"/>
          </p:cNvSpPr>
          <p:nvPr/>
        </p:nvSpPr>
        <p:spPr bwMode="auto">
          <a:xfrm>
            <a:off x="457200" y="228600"/>
            <a:ext cx="8382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2800" b="1" dirty="0">
                <a:solidFill>
                  <a:schemeClr val="accent2"/>
                </a:solidFill>
                <a:latin typeface="Comic Sans MS" pitchFamily="66" charset="0"/>
              </a:rPr>
              <a:t>Increasing Genetic Diversity in Prokaryotes</a:t>
            </a:r>
            <a:r>
              <a:rPr lang="en-US" sz="2800" b="1" dirty="0">
                <a:solidFill>
                  <a:srgbClr val="808000"/>
                </a:solidFill>
                <a:latin typeface="Comic Sans MS" pitchFamily="66" charset="0"/>
              </a:rPr>
              <a:t/>
            </a:r>
            <a:br>
              <a:rPr lang="en-US" sz="2800" b="1" dirty="0">
                <a:solidFill>
                  <a:srgbClr val="808000"/>
                </a:solidFill>
                <a:latin typeface="Comic Sans MS" pitchFamily="66" charset="0"/>
              </a:rPr>
            </a:br>
            <a:endParaRPr lang="en-US" sz="1800" b="1" dirty="0" smtClean="0">
              <a:solidFill>
                <a:srgbClr val="808000"/>
              </a:solidFill>
              <a:latin typeface="Comic Sans MS" pitchFamily="66" charset="0"/>
            </a:endParaRPr>
          </a:p>
          <a:p>
            <a:pPr algn="ctr" eaLnBrk="1" hangingPunct="1"/>
            <a:r>
              <a:rPr lang="en-US" sz="3200" b="1" dirty="0" smtClean="0">
                <a:latin typeface="Comic Sans MS" pitchFamily="66" charset="0"/>
                <a:hlinkClick r:id="rId4"/>
              </a:rPr>
              <a:t>Conjugation</a:t>
            </a:r>
            <a:endParaRPr lang="en-US" sz="3200" b="1" dirty="0">
              <a:latin typeface="Comic Sans MS" pitchFamily="66" charset="0"/>
            </a:endParaRPr>
          </a:p>
        </p:txBody>
      </p:sp>
      <p:sp>
        <p:nvSpPr>
          <p:cNvPr id="28676" name="Text Box 8"/>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smtClean="0">
                <a:latin typeface="Comic Sans MS" pitchFamily="66" charset="0"/>
                <a:hlinkClick r:id="rId5"/>
              </a:rPr>
              <a:t>Bacterial </a:t>
            </a:r>
            <a:r>
              <a:rPr lang="en-US" sz="1000" dirty="0">
                <a:latin typeface="Comic Sans MS" pitchFamily="66" charset="0"/>
                <a:hlinkClick r:id="rId5"/>
              </a:rPr>
              <a:t>conjugation </a:t>
            </a:r>
            <a:r>
              <a:rPr lang="en-US" sz="1000" dirty="0">
                <a:latin typeface="Comic Sans MS" pitchFamily="66" charset="0"/>
              </a:rPr>
              <a:t>by Adenosine</a:t>
            </a:r>
          </a:p>
        </p:txBody>
      </p:sp>
      <p:sp>
        <p:nvSpPr>
          <p:cNvPr id="28677"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55081" y="228600"/>
            <a:ext cx="3729038" cy="792582"/>
          </a:xfrm>
        </p:spPr>
        <p:txBody>
          <a:bodyPr/>
          <a:lstStyle/>
          <a:p>
            <a:r>
              <a:rPr lang="en-US" sz="4800" b="1" dirty="0" smtClean="0">
                <a:solidFill>
                  <a:srgbClr val="FF0000"/>
                </a:solidFill>
                <a:latin typeface="Comic Sans MS" pitchFamily="66" charset="0"/>
              </a:rPr>
              <a:t>REVIEW!</a:t>
            </a:r>
          </a:p>
        </p:txBody>
      </p:sp>
      <p:sp>
        <p:nvSpPr>
          <p:cNvPr id="6" name="TextBox 5"/>
          <p:cNvSpPr txBox="1"/>
          <p:nvPr/>
        </p:nvSpPr>
        <p:spPr>
          <a:xfrm>
            <a:off x="284018" y="1371601"/>
            <a:ext cx="8610600" cy="1138773"/>
          </a:xfrm>
          <a:prstGeom prst="rect">
            <a:avLst/>
          </a:prstGeom>
          <a:noFill/>
        </p:spPr>
        <p:txBody>
          <a:bodyPr wrap="square">
            <a:spAutoFit/>
          </a:bodyPr>
          <a:lstStyle/>
          <a:p>
            <a:pPr algn="ctr">
              <a:defRPr/>
            </a:pPr>
            <a:r>
              <a:rPr lang="en-US" sz="3200" dirty="0" smtClean="0">
                <a:latin typeface="Comic Sans MS" pitchFamily="66" charset="0"/>
                <a:cs typeface="+mn-cs"/>
              </a:rPr>
              <a:t>Animated lesson on </a:t>
            </a:r>
            <a:endParaRPr lang="en-US" sz="3200" dirty="0">
              <a:latin typeface="Comic Sans MS" pitchFamily="66" charset="0"/>
              <a:cs typeface="+mn-cs"/>
            </a:endParaRPr>
          </a:p>
          <a:p>
            <a:pPr algn="ctr">
              <a:defRPr/>
            </a:pPr>
            <a:r>
              <a:rPr lang="en-US" sz="3600" b="1" dirty="0" smtClean="0">
                <a:solidFill>
                  <a:schemeClr val="tx1">
                    <a:lumMod val="50000"/>
                    <a:lumOff val="50000"/>
                  </a:schemeClr>
                </a:solidFill>
                <a:latin typeface="Comic Sans MS" pitchFamily="66" charset="0"/>
                <a:hlinkClick r:id="rId3"/>
              </a:rPr>
              <a:t>Horizontal Gene Transfer</a:t>
            </a:r>
            <a:endParaRPr lang="en-US" sz="3600" dirty="0">
              <a:latin typeface="Arial" charset="0"/>
              <a:cs typeface="+mn-cs"/>
            </a:endParaRPr>
          </a:p>
        </p:txBody>
      </p:sp>
      <p:sp>
        <p:nvSpPr>
          <p:cNvPr id="23557"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sp>
        <p:nvSpPr>
          <p:cNvPr id="12" name="Text Box 6"/>
          <p:cNvSpPr txBox="1">
            <a:spLocks noChangeArrowheads="1"/>
          </p:cNvSpPr>
          <p:nvPr/>
        </p:nvSpPr>
        <p:spPr bwMode="auto">
          <a:xfrm>
            <a:off x="5486399" y="6424593"/>
            <a:ext cx="36506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a:latin typeface="Comic Sans MS" pitchFamily="66" charset="0"/>
                <a:hlinkClick r:id="rId6"/>
              </a:rPr>
              <a:t>Griffith’s experiment</a:t>
            </a:r>
            <a:r>
              <a:rPr lang="en-US" sz="1000" dirty="0">
                <a:latin typeface="Comic Sans MS" pitchFamily="66" charset="0"/>
              </a:rPr>
              <a:t>, </a:t>
            </a:r>
            <a:r>
              <a:rPr lang="en-US" sz="1000" dirty="0" err="1" smtClean="0">
                <a:latin typeface="Comic Sans MS" pitchFamily="66" charset="0"/>
              </a:rPr>
              <a:t>Madprime</a:t>
            </a:r>
            <a:r>
              <a:rPr lang="en-US" sz="1000" dirty="0" smtClean="0">
                <a:latin typeface="Comic Sans MS" pitchFamily="66" charset="0"/>
              </a:rPr>
              <a:t>; </a:t>
            </a:r>
            <a:r>
              <a:rPr lang="en-US" sz="1000" dirty="0">
                <a:latin typeface="Comic Sans MS" pitchFamily="66" charset="0"/>
                <a:hlinkClick r:id="rId7"/>
              </a:rPr>
              <a:t>Transduction</a:t>
            </a:r>
            <a:r>
              <a:rPr lang="en-US" sz="1000" dirty="0">
                <a:latin typeface="Comic Sans MS" pitchFamily="66" charset="0"/>
              </a:rPr>
              <a:t>, </a:t>
            </a:r>
            <a:r>
              <a:rPr lang="en-US" sz="1000" dirty="0" err="1" smtClean="0">
                <a:latin typeface="Comic Sans MS" pitchFamily="66" charset="0"/>
              </a:rPr>
              <a:t>Geni</a:t>
            </a:r>
            <a:r>
              <a:rPr lang="en-US" sz="1000" dirty="0" smtClean="0">
                <a:latin typeface="Comic Sans MS" pitchFamily="66" charset="0"/>
              </a:rPr>
              <a:t>; </a:t>
            </a:r>
            <a:r>
              <a:rPr lang="en-US" sz="1000" dirty="0">
                <a:latin typeface="Comic Sans MS" pitchFamily="66" charset="0"/>
                <a:hlinkClick r:id="rId8"/>
              </a:rPr>
              <a:t>Bacterial conjugation </a:t>
            </a:r>
            <a:r>
              <a:rPr lang="en-US" sz="1000" dirty="0">
                <a:latin typeface="Comic Sans MS" pitchFamily="66" charset="0"/>
              </a:rPr>
              <a:t>by </a:t>
            </a:r>
            <a:r>
              <a:rPr lang="en-US" sz="1000" dirty="0" smtClean="0">
                <a:latin typeface="Comic Sans MS" pitchFamily="66" charset="0"/>
              </a:rPr>
              <a:t>Adenosine.</a:t>
            </a:r>
            <a:endParaRPr lang="en-US" sz="1000" dirty="0">
              <a:latin typeface="Comic Sans MS" pitchFamily="66" charset="0"/>
            </a:endParaRPr>
          </a:p>
        </p:txBody>
      </p:sp>
      <p:pic>
        <p:nvPicPr>
          <p:cNvPr id="9" name="Picture 11" descr="Griffith_experiment"/>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a:xfrm>
            <a:off x="381000" y="2971800"/>
            <a:ext cx="2610917"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0" descr="Transduction_PubDomWiki"/>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a:xfrm>
            <a:off x="3209780" y="2895600"/>
            <a:ext cx="2759075"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5" descr="ConjugationAdenosineWiki"/>
          <p:cNvPicPr>
            <a:picLocks noGrp="1" noChangeAspect="1" noChangeArrowheads="1"/>
          </p:cNvPicPr>
          <p:nvPr>
            <p:ph/>
          </p:nvPr>
        </p:nvPicPr>
        <p:blipFill>
          <a:blip r:embed="rId11">
            <a:extLst>
              <a:ext uri="{28A0092B-C50C-407E-A947-70E740481C1C}">
                <a14:useLocalDpi xmlns:a14="http://schemas.microsoft.com/office/drawing/2010/main" val="0"/>
              </a:ext>
            </a:extLst>
          </a:blip>
          <a:srcRect/>
          <a:stretch>
            <a:fillRect/>
          </a:stretch>
        </p:blipFill>
        <p:spPr>
          <a:xfrm>
            <a:off x="6071753" y="2971800"/>
            <a:ext cx="2777836" cy="28582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0265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152400" y="0"/>
            <a:ext cx="6172200" cy="6858000"/>
          </a:xfrm>
        </p:spPr>
        <p:txBody>
          <a:bodyPr/>
          <a:lstStyle/>
          <a:p>
            <a:pPr algn="ctr" eaLnBrk="1" hangingPunct="1">
              <a:buFontTx/>
              <a:buNone/>
              <a:defRPr/>
            </a:pPr>
            <a:r>
              <a:rPr lang="en-US" sz="4800" b="1" dirty="0" smtClean="0">
                <a:solidFill>
                  <a:srgbClr val="33CC33"/>
                </a:solidFill>
                <a:latin typeface="Comic Sans MS" pitchFamily="66" charset="0"/>
              </a:rPr>
              <a:t> </a:t>
            </a:r>
            <a:r>
              <a:rPr lang="en-US" sz="3600" b="1" dirty="0" smtClean="0">
                <a:solidFill>
                  <a:srgbClr val="33CC33"/>
                </a:solidFill>
                <a:latin typeface="Comic Sans MS" pitchFamily="66" charset="0"/>
              </a:rPr>
              <a:t>Confused?</a:t>
            </a:r>
            <a:endParaRPr lang="en-US" sz="2400" b="1" dirty="0" smtClean="0">
              <a:latin typeface="Comic Sans MS" pitchFamily="66" charset="0"/>
            </a:endParaRPr>
          </a:p>
          <a:p>
            <a:pPr algn="ctr" eaLnBrk="1" hangingPunct="1">
              <a:buFontTx/>
              <a:buNone/>
              <a:defRPr/>
            </a:pPr>
            <a:r>
              <a:rPr lang="en-US" sz="1600" dirty="0" smtClean="0">
                <a:latin typeface="Comic Sans MS" pitchFamily="66" charset="0"/>
              </a:rPr>
              <a:t>Here are links to fun resources that further explain </a:t>
            </a:r>
          </a:p>
          <a:p>
            <a:pPr algn="ctr" eaLnBrk="1" hangingPunct="1">
              <a:buFontTx/>
              <a:buNone/>
              <a:defRPr/>
            </a:pPr>
            <a:r>
              <a:rPr lang="en-US" sz="1600" dirty="0" smtClean="0">
                <a:latin typeface="Comic Sans MS" pitchFamily="66" charset="0"/>
              </a:rPr>
              <a:t>microbial genetics.</a:t>
            </a:r>
          </a:p>
          <a:p>
            <a:pPr algn="ctr" eaLnBrk="1" hangingPunct="1">
              <a:buFontTx/>
              <a:buNone/>
              <a:defRPr/>
            </a:pPr>
            <a:endParaRPr lang="en-US" sz="1000" dirty="0" smtClean="0">
              <a:latin typeface="Comic Sans MS" pitchFamily="66" charset="0"/>
            </a:endParaRPr>
          </a:p>
          <a:p>
            <a:pPr eaLnBrk="1" hangingPunct="1">
              <a:defRPr/>
            </a:pPr>
            <a:r>
              <a:rPr lang="en-US" sz="1600" dirty="0" smtClean="0">
                <a:latin typeface="Comic Sans MS" pitchFamily="66" charset="0"/>
                <a:hlinkClick r:id="rId3"/>
              </a:rPr>
              <a:t>Microbial Genetics</a:t>
            </a:r>
            <a:r>
              <a:rPr lang="en-US" sz="1600" dirty="0" smtClean="0">
                <a:latin typeface="Comic Sans MS" pitchFamily="66" charset="0"/>
              </a:rPr>
              <a:t> Main Page</a:t>
            </a:r>
            <a:r>
              <a:rPr lang="en-US" sz="1100" dirty="0" smtClean="0">
                <a:latin typeface="Comic Sans MS" pitchFamily="66" charset="0"/>
              </a:rPr>
              <a:t> </a:t>
            </a:r>
            <a:r>
              <a:rPr lang="en-US" sz="1000" dirty="0" smtClean="0">
                <a:latin typeface="Comic Sans MS" pitchFamily="66" charset="0"/>
              </a:rPr>
              <a:t>on the Virtual Microbiology Classroom of </a:t>
            </a:r>
            <a:r>
              <a:rPr lang="en-US" sz="1400" dirty="0" smtClean="0">
                <a:latin typeface="Comic Sans MS" pitchFamily="66" charset="0"/>
                <a:hlinkClick r:id="rId4"/>
              </a:rPr>
              <a:t>Science Prof Online</a:t>
            </a:r>
            <a:r>
              <a:rPr lang="en-US" sz="1600" dirty="0" smtClean="0">
                <a:latin typeface="Comic Sans MS" pitchFamily="66" charset="0"/>
              </a:rPr>
              <a:t>.</a:t>
            </a:r>
          </a:p>
          <a:p>
            <a:pPr>
              <a:defRPr/>
            </a:pPr>
            <a:r>
              <a:rPr lang="en-US" sz="1600" dirty="0">
                <a:latin typeface="Comic Sans MS" pitchFamily="66" charset="0"/>
                <a:hlinkClick r:id="rId5"/>
              </a:rPr>
              <a:t>DNA Structure Cell Biology Animation</a:t>
            </a:r>
            <a:r>
              <a:rPr lang="en-US" sz="1600" dirty="0">
                <a:latin typeface="Comic Sans MS" pitchFamily="66" charset="0"/>
              </a:rPr>
              <a:t> </a:t>
            </a:r>
            <a:r>
              <a:rPr lang="en-US" sz="1100" dirty="0">
                <a:latin typeface="Comic Sans MS" pitchFamily="66" charset="0"/>
              </a:rPr>
              <a:t>from John </a:t>
            </a:r>
            <a:r>
              <a:rPr lang="en-US" sz="1100" dirty="0" err="1" smtClean="0">
                <a:latin typeface="Comic Sans MS" pitchFamily="66" charset="0"/>
              </a:rPr>
              <a:t>Kyrk</a:t>
            </a:r>
            <a:r>
              <a:rPr lang="en-US" sz="1100" dirty="0" smtClean="0">
                <a:latin typeface="Comic Sans MS" pitchFamily="66" charset="0"/>
              </a:rPr>
              <a:t>.</a:t>
            </a:r>
            <a:endParaRPr lang="en-US" sz="1100" dirty="0">
              <a:latin typeface="Comic Sans MS" pitchFamily="66" charset="0"/>
            </a:endParaRPr>
          </a:p>
          <a:p>
            <a:pPr>
              <a:defRPr/>
            </a:pPr>
            <a:r>
              <a:rPr lang="en-US" sz="1600" dirty="0">
                <a:latin typeface="Comic Sans MS" pitchFamily="66" charset="0"/>
                <a:hlinkClick r:id="rId5"/>
              </a:rPr>
              <a:t>Build a DNA Molecule</a:t>
            </a:r>
            <a:r>
              <a:rPr lang="en-US" sz="1600" dirty="0">
                <a:latin typeface="Comic Sans MS" pitchFamily="66" charset="0"/>
              </a:rPr>
              <a:t> </a:t>
            </a:r>
            <a:r>
              <a:rPr lang="en-US" sz="1200" dirty="0">
                <a:latin typeface="Comic Sans MS" pitchFamily="66" charset="0"/>
              </a:rPr>
              <a:t>from University of </a:t>
            </a:r>
            <a:r>
              <a:rPr lang="en-US" sz="1200" dirty="0" smtClean="0">
                <a:latin typeface="Comic Sans MS" pitchFamily="66" charset="0"/>
              </a:rPr>
              <a:t>Utah.</a:t>
            </a:r>
            <a:endParaRPr lang="en-US" sz="1400" dirty="0" smtClean="0">
              <a:latin typeface="Comic Sans MS" pitchFamily="66" charset="0"/>
            </a:endParaRPr>
          </a:p>
          <a:p>
            <a:pPr eaLnBrk="1" hangingPunct="1">
              <a:defRPr/>
            </a:pPr>
            <a:r>
              <a:rPr lang="en-US" sz="1600" dirty="0" smtClean="0">
                <a:latin typeface="Comic Sans MS" pitchFamily="66" charset="0"/>
              </a:rPr>
              <a:t>“</a:t>
            </a:r>
            <a:r>
              <a:rPr lang="en-US" sz="1600" dirty="0" err="1" smtClean="0">
                <a:latin typeface="Comic Sans MS" pitchFamily="66" charset="0"/>
                <a:hlinkClick r:id="rId6"/>
              </a:rPr>
              <a:t>Rockin</a:t>
            </a:r>
            <a:r>
              <a:rPr lang="en-US" sz="1600" dirty="0" smtClean="0">
                <a:latin typeface="Comic Sans MS" pitchFamily="66" charset="0"/>
                <a:hlinkClick r:id="rId6"/>
              </a:rPr>
              <a:t>’ Pneumonia &amp; the Boogie </a:t>
            </a:r>
            <a:r>
              <a:rPr lang="en-US" sz="1600" dirty="0" err="1" smtClean="0">
                <a:latin typeface="Comic Sans MS" pitchFamily="66" charset="0"/>
                <a:hlinkClick r:id="rId6"/>
              </a:rPr>
              <a:t>Woogie</a:t>
            </a:r>
            <a:r>
              <a:rPr lang="en-US" sz="1600" dirty="0" smtClean="0">
                <a:latin typeface="Comic Sans MS" pitchFamily="66" charset="0"/>
                <a:hlinkClick r:id="rId6"/>
              </a:rPr>
              <a:t> Flu</a:t>
            </a:r>
            <a:r>
              <a:rPr lang="en-US" sz="1600" dirty="0" smtClean="0">
                <a:latin typeface="Comic Sans MS" pitchFamily="66" charset="0"/>
              </a:rPr>
              <a:t>” </a:t>
            </a:r>
            <a:r>
              <a:rPr lang="en-US" sz="1200" dirty="0" smtClean="0">
                <a:latin typeface="Comic Sans MS" pitchFamily="66" charset="0"/>
              </a:rPr>
              <a:t>song by John Rivers.</a:t>
            </a:r>
            <a:endParaRPr lang="en-US" sz="800" dirty="0" smtClean="0">
              <a:latin typeface="Comic Sans MS" pitchFamily="66" charset="0"/>
            </a:endParaRPr>
          </a:p>
          <a:p>
            <a:pPr eaLnBrk="1" hangingPunct="1">
              <a:defRPr/>
            </a:pPr>
            <a:r>
              <a:rPr lang="en-US" sz="1600" dirty="0" smtClean="0">
                <a:latin typeface="Comic Sans MS" pitchFamily="66" charset="0"/>
                <a:hlinkClick r:id="rId7"/>
              </a:rPr>
              <a:t>DNA Replication</a:t>
            </a:r>
            <a:r>
              <a:rPr lang="en-US" sz="1100" dirty="0" smtClean="0">
                <a:latin typeface="Comic Sans MS" pitchFamily="66" charset="0"/>
                <a:hlinkClick r:id="rId7"/>
              </a:rPr>
              <a:t> </a:t>
            </a:r>
            <a:r>
              <a:rPr lang="en-US" sz="1200" dirty="0" smtClean="0">
                <a:latin typeface="Comic Sans MS" pitchFamily="66" charset="0"/>
              </a:rPr>
              <a:t>animation and review questions.</a:t>
            </a:r>
            <a:endParaRPr lang="en-US" sz="800" dirty="0" smtClean="0">
              <a:latin typeface="Comic Sans MS" pitchFamily="66" charset="0"/>
            </a:endParaRPr>
          </a:p>
          <a:p>
            <a:pPr eaLnBrk="1" hangingPunct="1">
              <a:defRPr/>
            </a:pPr>
            <a:r>
              <a:rPr lang="en-US" sz="1600" dirty="0" smtClean="0">
                <a:latin typeface="Comic Sans MS" pitchFamily="66" charset="0"/>
                <a:hlinkClick r:id="rId8"/>
              </a:rPr>
              <a:t>DNA Replication Process</a:t>
            </a:r>
            <a:r>
              <a:rPr lang="en-US" sz="1600" dirty="0" smtClean="0">
                <a:latin typeface="Comic Sans MS" pitchFamily="66" charset="0"/>
              </a:rPr>
              <a:t> </a:t>
            </a:r>
            <a:r>
              <a:rPr lang="en-US" sz="1200" dirty="0" smtClean="0">
                <a:latin typeface="Comic Sans MS" pitchFamily="66" charset="0"/>
              </a:rPr>
              <a:t>animated video by FreeScienceLectures.com.</a:t>
            </a:r>
            <a:endParaRPr lang="en-US" sz="800" dirty="0" smtClean="0">
              <a:latin typeface="Comic Sans MS" pitchFamily="66" charset="0"/>
            </a:endParaRPr>
          </a:p>
          <a:p>
            <a:pPr eaLnBrk="1" hangingPunct="1">
              <a:defRPr/>
            </a:pPr>
            <a:r>
              <a:rPr lang="en-US" sz="1600" dirty="0" smtClean="0">
                <a:latin typeface="Comic Sans MS" pitchFamily="66" charset="0"/>
                <a:hlinkClick r:id="rId9"/>
              </a:rPr>
              <a:t>DNA Replication</a:t>
            </a:r>
            <a:r>
              <a:rPr lang="en-US" sz="1600" dirty="0" smtClean="0">
                <a:latin typeface="Comic Sans MS" pitchFamily="66" charset="0"/>
              </a:rPr>
              <a:t> </a:t>
            </a:r>
            <a:r>
              <a:rPr lang="en-US" sz="1200" dirty="0" smtClean="0">
                <a:latin typeface="Comic Sans MS" pitchFamily="66" charset="0"/>
              </a:rPr>
              <a:t>step-through animation by John </a:t>
            </a:r>
            <a:r>
              <a:rPr lang="en-US" sz="1200" dirty="0" err="1" smtClean="0">
                <a:latin typeface="Comic Sans MS" pitchFamily="66" charset="0"/>
              </a:rPr>
              <a:t>Kyrk</a:t>
            </a:r>
            <a:r>
              <a:rPr lang="en-US" sz="1200" dirty="0" smtClean="0">
                <a:latin typeface="Comic Sans MS" pitchFamily="66" charset="0"/>
              </a:rPr>
              <a:t>.</a:t>
            </a:r>
          </a:p>
          <a:p>
            <a:pPr eaLnBrk="1" hangingPunct="1">
              <a:defRPr/>
            </a:pPr>
            <a:r>
              <a:rPr lang="en-US" sz="1600" dirty="0" smtClean="0">
                <a:latin typeface="Comic Sans MS" pitchFamily="66" charset="0"/>
                <a:hlinkClick r:id="rId10"/>
              </a:rPr>
              <a:t>DNA Transcription</a:t>
            </a:r>
            <a:r>
              <a:rPr lang="en-US" sz="1600" dirty="0" smtClean="0">
                <a:latin typeface="Comic Sans MS" pitchFamily="66" charset="0"/>
              </a:rPr>
              <a:t> </a:t>
            </a:r>
            <a:r>
              <a:rPr lang="en-US" sz="1200" dirty="0" smtClean="0">
                <a:latin typeface="Comic Sans MS" pitchFamily="66" charset="0"/>
              </a:rPr>
              <a:t>step-through animation by John </a:t>
            </a:r>
            <a:r>
              <a:rPr lang="en-US" sz="1200" dirty="0" err="1" smtClean="0">
                <a:latin typeface="Comic Sans MS" pitchFamily="66" charset="0"/>
              </a:rPr>
              <a:t>Kyrk</a:t>
            </a:r>
            <a:r>
              <a:rPr lang="en-US" sz="1200" dirty="0" smtClean="0">
                <a:latin typeface="Comic Sans MS" pitchFamily="66" charset="0"/>
              </a:rPr>
              <a:t>. </a:t>
            </a:r>
          </a:p>
          <a:p>
            <a:pPr eaLnBrk="1" hangingPunct="1">
              <a:defRPr/>
            </a:pPr>
            <a:r>
              <a:rPr lang="en-US" sz="1600" dirty="0" smtClean="0">
                <a:latin typeface="Comic Sans MS" pitchFamily="66" charset="0"/>
                <a:hlinkClick r:id="rId11"/>
              </a:rPr>
              <a:t>Transcribe &amp; Translate a Gene</a:t>
            </a:r>
            <a:r>
              <a:rPr lang="en-US" sz="1100" dirty="0" smtClean="0">
                <a:latin typeface="Comic Sans MS" pitchFamily="66" charset="0"/>
              </a:rPr>
              <a:t>, </a:t>
            </a:r>
            <a:r>
              <a:rPr lang="en-US" sz="1200" dirty="0" smtClean="0">
                <a:latin typeface="Comic Sans MS" pitchFamily="66" charset="0"/>
              </a:rPr>
              <a:t>from University of Utah.</a:t>
            </a:r>
            <a:endParaRPr lang="en-US" sz="1400" dirty="0" smtClean="0">
              <a:latin typeface="Comic Sans MS" pitchFamily="66" charset="0"/>
            </a:endParaRPr>
          </a:p>
          <a:p>
            <a:pPr eaLnBrk="1" hangingPunct="1">
              <a:defRPr/>
            </a:pPr>
            <a:r>
              <a:rPr lang="en-US" sz="1600" dirty="0" smtClean="0">
                <a:latin typeface="Comic Sans MS" pitchFamily="66" charset="0"/>
                <a:hlinkClick r:id="rId12"/>
              </a:rPr>
              <a:t>DNA Transcription and Protein Assembly</a:t>
            </a:r>
            <a:r>
              <a:rPr lang="en-US" sz="1100" dirty="0" smtClean="0">
                <a:latin typeface="Comic Sans MS" pitchFamily="66" charset="0"/>
              </a:rPr>
              <a:t> </a:t>
            </a:r>
            <a:r>
              <a:rPr lang="en-US" sz="1200" dirty="0" smtClean="0">
                <a:latin typeface="Comic Sans MS" pitchFamily="66" charset="0"/>
              </a:rPr>
              <a:t>animated movie by </a:t>
            </a:r>
            <a:r>
              <a:rPr lang="en-US" sz="1200" dirty="0" err="1" smtClean="0">
                <a:latin typeface="Comic Sans MS" pitchFamily="66" charset="0"/>
              </a:rPr>
              <a:t>RedAndBrownPaperBag</a:t>
            </a:r>
            <a:r>
              <a:rPr lang="en-US" sz="1200" dirty="0" smtClean="0">
                <a:latin typeface="Comic Sans MS" pitchFamily="66" charset="0"/>
              </a:rPr>
              <a:t>.</a:t>
            </a:r>
            <a:endParaRPr lang="en-US" sz="700" dirty="0" smtClean="0">
              <a:latin typeface="Comic Sans MS" pitchFamily="66" charset="0"/>
            </a:endParaRPr>
          </a:p>
          <a:p>
            <a:pPr eaLnBrk="1" hangingPunct="1">
              <a:defRPr/>
            </a:pPr>
            <a:r>
              <a:rPr lang="en-US" sz="1600" dirty="0" smtClean="0">
                <a:latin typeface="Comic Sans MS" pitchFamily="66" charset="0"/>
                <a:hlinkClick r:id="rId13"/>
              </a:rPr>
              <a:t>Transcription and Translation</a:t>
            </a:r>
            <a:r>
              <a:rPr lang="en-US" sz="1100" dirty="0" smtClean="0">
                <a:latin typeface="Comic Sans MS" pitchFamily="66" charset="0"/>
              </a:rPr>
              <a:t> </a:t>
            </a:r>
            <a:r>
              <a:rPr lang="en-US" sz="1200" dirty="0" smtClean="0">
                <a:latin typeface="Comic Sans MS" pitchFamily="66" charset="0"/>
              </a:rPr>
              <a:t>animated movie from PBS production “DNA: The Secret of Life.</a:t>
            </a:r>
            <a:endParaRPr lang="en-US" sz="1100" dirty="0" smtClean="0">
              <a:latin typeface="Comic Sans MS" pitchFamily="66" charset="0"/>
            </a:endParaRPr>
          </a:p>
          <a:p>
            <a:pPr eaLnBrk="1" hangingPunct="1">
              <a:defRPr/>
            </a:pPr>
            <a:r>
              <a:rPr lang="en-US" sz="1600" dirty="0" smtClean="0">
                <a:latin typeface="Comic Sans MS" pitchFamily="66" charset="0"/>
                <a:hlinkClick r:id="rId14"/>
              </a:rPr>
              <a:t>“That Spells DNA”</a:t>
            </a:r>
            <a:r>
              <a:rPr lang="en-US" sz="1100" dirty="0" smtClean="0">
                <a:latin typeface="Comic Sans MS" pitchFamily="66" charset="0"/>
              </a:rPr>
              <a:t> </a:t>
            </a:r>
            <a:r>
              <a:rPr lang="en-US" sz="1050" dirty="0" smtClean="0">
                <a:latin typeface="Comic Sans MS" pitchFamily="66" charset="0"/>
              </a:rPr>
              <a:t>song by Jonathan </a:t>
            </a:r>
            <a:r>
              <a:rPr lang="en-US" sz="1050" dirty="0" err="1" smtClean="0">
                <a:latin typeface="Comic Sans MS" pitchFamily="66" charset="0"/>
              </a:rPr>
              <a:t>Coulton</a:t>
            </a:r>
            <a:r>
              <a:rPr lang="en-US" sz="1050" dirty="0" smtClean="0">
                <a:latin typeface="Comic Sans MS" pitchFamily="66" charset="0"/>
              </a:rPr>
              <a:t>. </a:t>
            </a:r>
            <a:endParaRPr lang="en-US" sz="600" dirty="0" smtClean="0">
              <a:latin typeface="Comic Sans MS" pitchFamily="66" charset="0"/>
            </a:endParaRPr>
          </a:p>
          <a:p>
            <a:pPr eaLnBrk="1" hangingPunct="1">
              <a:defRPr/>
            </a:pPr>
            <a:r>
              <a:rPr lang="en-US" sz="1400" dirty="0" smtClean="0">
                <a:latin typeface="Comic Sans MS" pitchFamily="66" charset="0"/>
              </a:rPr>
              <a:t>“</a:t>
            </a:r>
            <a:r>
              <a:rPr lang="en-US" sz="1600" dirty="0" smtClean="0">
                <a:latin typeface="Comic Sans MS" pitchFamily="66" charset="0"/>
                <a:hlinkClick r:id="rId15"/>
              </a:rPr>
              <a:t>The Protein Synthesis Song</a:t>
            </a:r>
            <a:r>
              <a:rPr lang="en-US" sz="1400" dirty="0" smtClean="0">
                <a:latin typeface="Comic Sans MS" pitchFamily="66" charset="0"/>
              </a:rPr>
              <a:t>”</a:t>
            </a:r>
            <a:r>
              <a:rPr lang="en-US" sz="1100" dirty="0" smtClean="0">
                <a:latin typeface="Comic Sans MS" pitchFamily="66" charset="0"/>
              </a:rPr>
              <a:t> </a:t>
            </a:r>
            <a:r>
              <a:rPr lang="en-US" sz="1200" dirty="0" smtClean="0">
                <a:latin typeface="Comic Sans MS" pitchFamily="66" charset="0"/>
              </a:rPr>
              <a:t>by MrsPurpleMonster18.</a:t>
            </a:r>
          </a:p>
          <a:p>
            <a:pPr eaLnBrk="1" hangingPunct="1">
              <a:defRPr/>
            </a:pPr>
            <a:endParaRPr lang="en-US" sz="800" dirty="0" smtClean="0">
              <a:latin typeface="Comic Sans MS" pitchFamily="66" charset="0"/>
            </a:endParaRPr>
          </a:p>
          <a:p>
            <a:pPr eaLnBrk="1" hangingPunct="1">
              <a:buFontTx/>
              <a:buNone/>
              <a:defRPr/>
            </a:pPr>
            <a:r>
              <a:rPr lang="en-US" sz="1200" i="1" dirty="0" smtClean="0">
                <a:latin typeface="Comic Sans MS" pitchFamily="66" charset="0"/>
              </a:rPr>
              <a:t>	    (You must be in PPT slideshow view to click on links.)</a:t>
            </a:r>
          </a:p>
        </p:txBody>
      </p:sp>
      <p:pic>
        <p:nvPicPr>
          <p:cNvPr id="29699" name="Picture 3" descr="MC900229685[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03975" y="2819400"/>
            <a:ext cx="231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4"/>
          <p:cNvSpPr>
            <a:spLocks noChangeArrowheads="1" noChangeShapeType="1" noTextEdit="1"/>
          </p:cNvSpPr>
          <p:nvPr/>
        </p:nvSpPr>
        <p:spPr bwMode="auto">
          <a:xfrm>
            <a:off x="6477000" y="1066800"/>
            <a:ext cx="2209800" cy="990600"/>
          </a:xfrm>
          <a:prstGeom prst="rect">
            <a:avLst/>
          </a:prstGeom>
        </p:spPr>
        <p:txBody>
          <a:bodyPr wrap="none" fromWordArt="1">
            <a:prstTxWarp prst="textPlain">
              <a:avLst>
                <a:gd name="adj" fmla="val 50000"/>
              </a:avLst>
            </a:prstTxWarp>
          </a:bodyPr>
          <a:lstStyle/>
          <a:p>
            <a:pPr algn="ctr"/>
            <a:r>
              <a:rPr lang="en-US" b="1" kern="10">
                <a:ln w="9525">
                  <a:solidFill>
                    <a:srgbClr val="000000"/>
                  </a:solidFill>
                  <a:round/>
                  <a:headEnd/>
                  <a:tailEnd/>
                </a:ln>
                <a:solidFill>
                  <a:srgbClr val="FFFFFF"/>
                </a:solidFill>
                <a:latin typeface="Comic Sans MS"/>
              </a:rPr>
              <a:t>Smart Links</a:t>
            </a:r>
          </a:p>
        </p:txBody>
      </p:sp>
      <p:sp>
        <p:nvSpPr>
          <p:cNvPr id="29701"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7"/>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8686800" cy="563563"/>
          </a:xfrm>
        </p:spPr>
        <p:txBody>
          <a:bodyPr/>
          <a:lstStyle/>
          <a:p>
            <a:pPr eaLnBrk="1" hangingPunct="1"/>
            <a:r>
              <a:rPr lang="en-US" sz="3200" b="1" dirty="0" smtClean="0">
                <a:solidFill>
                  <a:srgbClr val="003399"/>
                </a:solidFill>
                <a:latin typeface="Comic Sans MS" pitchFamily="66" charset="0"/>
                <a:hlinkClick r:id="rId3"/>
              </a:rPr>
              <a:t>Nucleic Acids</a:t>
            </a:r>
            <a:endParaRPr lang="en-US" sz="3600" dirty="0" smtClean="0">
              <a:solidFill>
                <a:srgbClr val="003399"/>
              </a:solidFill>
              <a:latin typeface="Comic Sans MS" pitchFamily="66" charset="0"/>
            </a:endParaRPr>
          </a:p>
        </p:txBody>
      </p:sp>
      <p:sp>
        <p:nvSpPr>
          <p:cNvPr id="4099" name="Text Box 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4100" name="Picture 4" descr="Image:Nucleotides.png">
            <a:hlinkClick r:id="rId6"/>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595313" y="2514600"/>
            <a:ext cx="7800975" cy="365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Box 3"/>
          <p:cNvSpPr txBox="1">
            <a:spLocks noChangeArrowheads="1"/>
          </p:cNvSpPr>
          <p:nvPr/>
        </p:nvSpPr>
        <p:spPr bwMode="auto">
          <a:xfrm>
            <a:off x="152400" y="1066800"/>
            <a:ext cx="8686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sz="2000" dirty="0">
                <a:latin typeface="Comic Sans MS" pitchFamily="66" charset="0"/>
              </a:rPr>
              <a:t>Made of monomer building blocks called</a:t>
            </a:r>
          </a:p>
          <a:p>
            <a:pPr algn="ctr" eaLnBrk="1" hangingPunct="1"/>
            <a:r>
              <a:rPr lang="en-US" sz="800" dirty="0">
                <a:latin typeface="Comic Sans MS" pitchFamily="66" charset="0"/>
              </a:rPr>
              <a:t> </a:t>
            </a:r>
            <a:endParaRPr lang="en-US" sz="2000" dirty="0">
              <a:latin typeface="Comic Sans MS" pitchFamily="66" charset="0"/>
            </a:endParaRPr>
          </a:p>
          <a:p>
            <a:pPr algn="ctr" eaLnBrk="1" hangingPunct="1"/>
            <a:r>
              <a:rPr lang="en-US" sz="2400" b="1" dirty="0" smtClean="0">
                <a:solidFill>
                  <a:schemeClr val="tx1">
                    <a:lumMod val="65000"/>
                    <a:lumOff val="35000"/>
                  </a:schemeClr>
                </a:solidFill>
                <a:latin typeface="Comic Sans MS" pitchFamily="66" charset="0"/>
              </a:rPr>
              <a:t>nucleotides</a:t>
            </a:r>
            <a:r>
              <a:rPr lang="en-US" sz="2000" dirty="0" smtClean="0">
                <a:latin typeface="Comic Sans MS" pitchFamily="66" charset="0"/>
              </a:rPr>
              <a:t>.</a:t>
            </a:r>
            <a:endParaRPr lang="en-US" sz="2000" dirty="0">
              <a:latin typeface="Comic Sans MS" pitchFamily="66" charset="0"/>
            </a:endParaRPr>
          </a:p>
        </p:txBody>
      </p:sp>
      <p:sp>
        <p:nvSpPr>
          <p:cNvPr id="4102"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r>
              <a:rPr lang="en-US" sz="1000">
                <a:latin typeface="Comic Sans MS" pitchFamily="66" charset="0"/>
              </a:rPr>
              <a:t>Image: </a:t>
            </a:r>
            <a:r>
              <a:rPr lang="en-US" sz="1000">
                <a:latin typeface="Comic Sans MS" pitchFamily="66" charset="0"/>
                <a:hlinkClick r:id="rId8"/>
              </a:rPr>
              <a:t>Nucleotide Structure</a:t>
            </a:r>
            <a:r>
              <a:rPr lang="en-US" sz="1000">
                <a:latin typeface="Comic Sans MS" pitchFamily="66" charset="0"/>
              </a:rPr>
              <a:t>, Wikipedia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31747" name="Text Box 3"/>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solidFill>
                  <a:srgbClr val="000000"/>
                </a:solidFill>
                <a:latin typeface="Comic Sans MS" pitchFamily="66" charset="0"/>
              </a:rPr>
              <a:t>You can access the </a:t>
            </a:r>
            <a:r>
              <a:rPr lang="en-US">
                <a:solidFill>
                  <a:srgbClr val="000000"/>
                </a:solidFill>
                <a:latin typeface="Comic Sans MS" pitchFamily="66" charset="0"/>
                <a:hlinkClick r:id="rId3"/>
              </a:rPr>
              <a:t>Virtual Microbiology Classroom</a:t>
            </a:r>
            <a:r>
              <a:rPr lang="en-US">
                <a:solidFill>
                  <a:srgbClr val="000000"/>
                </a:solidFill>
                <a:latin typeface="Comic Sans MS" pitchFamily="66" charset="0"/>
              </a:rPr>
              <a:t> (VMC) on Science Prof Online website </a:t>
            </a:r>
            <a:r>
              <a:rPr lang="en-US" b="1">
                <a:solidFill>
                  <a:srgbClr val="000000"/>
                </a:solidFill>
                <a:latin typeface="Comic Sans MS" pitchFamily="66" charset="0"/>
                <a:hlinkClick r:id="rId4"/>
              </a:rPr>
              <a:t>www.ScienceProfOnline.com</a:t>
            </a:r>
            <a:endParaRPr lang="en-US" b="1">
              <a:solidFill>
                <a:srgbClr val="000000"/>
              </a:solidFill>
              <a:latin typeface="Comic Sans MS" pitchFamily="66" charset="0"/>
            </a:endParaRPr>
          </a:p>
        </p:txBody>
      </p:sp>
      <p:sp>
        <p:nvSpPr>
          <p:cNvPr id="31748" name="Rectangle 4"/>
          <p:cNvSpPr>
            <a:spLocks noChangeArrowheads="1"/>
          </p:cNvSpPr>
          <p:nvPr/>
        </p:nvSpPr>
        <p:spPr bwMode="auto">
          <a:xfrm>
            <a:off x="4784725" y="6613525"/>
            <a:ext cx="4359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000">
                <a:latin typeface="Comic Sans MS" pitchFamily="66" charset="0"/>
              </a:rPr>
              <a:t>Images: </a:t>
            </a:r>
            <a:r>
              <a:rPr lang="en-US" sz="1000">
                <a:latin typeface="Comic Sans MS" pitchFamily="66" charset="0"/>
                <a:hlinkClick r:id="rId5"/>
              </a:rPr>
              <a:t>Pneumococcus</a:t>
            </a:r>
            <a:r>
              <a:rPr lang="en-US" sz="1000">
                <a:latin typeface="Comic Sans MS" pitchFamily="66" charset="0"/>
              </a:rPr>
              <a:t>, Giant Microbes; </a:t>
            </a:r>
            <a:r>
              <a:rPr lang="en-US" sz="1000">
                <a:latin typeface="Comic Sans MS" pitchFamily="66" charset="0"/>
                <a:hlinkClick r:id="rId6"/>
              </a:rPr>
              <a:t>Prokaryotic cell</a:t>
            </a:r>
            <a:r>
              <a:rPr lang="en-US" sz="1000">
                <a:latin typeface="Comic Sans MS" pitchFamily="66" charset="0"/>
              </a:rPr>
              <a:t>, Mariana Ruiz</a:t>
            </a:r>
          </a:p>
        </p:txBody>
      </p:sp>
      <p:pic>
        <p:nvPicPr>
          <p:cNvPr id="31749" name="Picture 5" descr="Prokaryote_cell_unlabeled_Rui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Rectangle 7"/>
          <p:cNvSpPr>
            <a:spLocks noGrp="1" noChangeArrowheads="1"/>
          </p:cNvSpPr>
          <p:nvPr>
            <p:ph type="ctrTitle"/>
          </p:nvPr>
        </p:nvSpPr>
        <p:spPr>
          <a:xfrm>
            <a:off x="685800" y="228600"/>
            <a:ext cx="8077200" cy="4419600"/>
          </a:xfrm>
        </p:spPr>
        <p:txBody>
          <a:bodyPr/>
          <a:lstStyle/>
          <a:p>
            <a:pPr algn="r" eaLnBrk="1" hangingPunct="1"/>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9"/>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pic>
        <p:nvPicPr>
          <p:cNvPr id="31752" name="Picture 10" descr="pneumo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57200"/>
            <a:ext cx="1852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5715000" cy="762000"/>
          </a:xfrm>
        </p:spPr>
        <p:txBody>
          <a:bodyPr/>
          <a:lstStyle/>
          <a:p>
            <a:pPr algn="l" eaLnBrk="1" hangingPunct="1"/>
            <a:r>
              <a:rPr lang="en-US" sz="2400" b="1" smtClean="0">
                <a:solidFill>
                  <a:srgbClr val="003399"/>
                </a:solidFill>
                <a:latin typeface="Comic Sans MS" pitchFamily="66" charset="0"/>
                <a:hlinkClick r:id="rId3"/>
              </a:rPr>
              <a:t>Nucleic Acids</a:t>
            </a:r>
            <a:r>
              <a:rPr lang="en-US" sz="2400" b="1" smtClean="0">
                <a:solidFill>
                  <a:srgbClr val="003399"/>
                </a:solidFill>
                <a:latin typeface="Comic Sans MS" pitchFamily="66" charset="0"/>
              </a:rPr>
              <a:t>: </a:t>
            </a:r>
            <a:r>
              <a:rPr lang="en-US" sz="2800" smtClean="0">
                <a:solidFill>
                  <a:schemeClr val="tx1"/>
                </a:solidFill>
                <a:latin typeface="Comic Sans MS" pitchFamily="66" charset="0"/>
              </a:rPr>
              <a:t>DNA Structure</a:t>
            </a:r>
            <a:endParaRPr lang="en-US" sz="3200" smtClean="0">
              <a:solidFill>
                <a:schemeClr val="tx1"/>
              </a:solidFill>
              <a:latin typeface="Comic Sans MS" pitchFamily="66" charset="0"/>
            </a:endParaRPr>
          </a:p>
        </p:txBody>
      </p:sp>
      <p:pic>
        <p:nvPicPr>
          <p:cNvPr id="5123" name="Picture 3" descr="DNA-chemical-structur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61000" y="2743200"/>
            <a:ext cx="33528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4"/>
          <p:cNvSpPr txBox="1">
            <a:spLocks noChangeArrowheads="1"/>
          </p:cNvSpPr>
          <p:nvPr/>
        </p:nvSpPr>
        <p:spPr bwMode="auto">
          <a:xfrm>
            <a:off x="4648200" y="6457950"/>
            <a:ext cx="4495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5"/>
              </a:rPr>
              <a:t>Model of DNA Molecule</a:t>
            </a:r>
            <a:r>
              <a:rPr lang="en-US" sz="1000">
                <a:latin typeface="Comic Sans MS" pitchFamily="66" charset="0"/>
              </a:rPr>
              <a:t>, Field Museum, Chicago, T. Port; </a:t>
            </a:r>
            <a:r>
              <a:rPr lang="en-US" sz="1000">
                <a:latin typeface="Comic Sans MS" pitchFamily="66" charset="0"/>
                <a:hlinkClick r:id="rId6"/>
              </a:rPr>
              <a:t>DNA Detail Diagram: </a:t>
            </a:r>
            <a:r>
              <a:rPr lang="en-US" sz="1000">
                <a:latin typeface="Comic Sans MS" pitchFamily="66" charset="0"/>
              </a:rPr>
              <a:t>Madprime; </a:t>
            </a:r>
            <a:r>
              <a:rPr lang="en-US" sz="1000">
                <a:latin typeface="Comic Sans MS" pitchFamily="66" charset="0"/>
                <a:hlinkClick r:id="rId7"/>
              </a:rPr>
              <a:t>DNA &amp; RNA Diagrams</a:t>
            </a:r>
            <a:r>
              <a:rPr lang="en-US" sz="1000">
                <a:latin typeface="Comic Sans MS" pitchFamily="66" charset="0"/>
              </a:rPr>
              <a:t>, BiologyCorner</a:t>
            </a:r>
          </a:p>
        </p:txBody>
      </p:sp>
      <p:sp>
        <p:nvSpPr>
          <p:cNvPr id="5125" name="Text Box 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pic>
        <p:nvPicPr>
          <p:cNvPr id="5126" name="Picture 13" descr="DNADiagramBiologyCorner"/>
          <p:cNvPicPr>
            <a:picLocks noGrp="1" noChangeAspect="1" noChangeArrowheads="1"/>
          </p:cNvPicPr>
          <p:nvPr>
            <p:ph sz="quarter" idx="3"/>
          </p:nvPr>
        </p:nvPicPr>
        <p:blipFill>
          <a:blip r:embed="rId10">
            <a:extLst>
              <a:ext uri="{28A0092B-C50C-407E-A947-70E740481C1C}">
                <a14:useLocalDpi xmlns:a14="http://schemas.microsoft.com/office/drawing/2010/main" val="0"/>
              </a:ext>
            </a:extLst>
          </a:blip>
          <a:srcRect/>
          <a:stretch>
            <a:fillRect/>
          </a:stretch>
        </p:blipFill>
        <p:spPr>
          <a:xfrm>
            <a:off x="609600" y="1558925"/>
            <a:ext cx="38862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91200" y="166255"/>
            <a:ext cx="3022600" cy="2266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a:spLocks noGrp="1" noChangeArrowheads="1"/>
          </p:cNvSpPr>
          <p:nvPr>
            <p:ph type="title"/>
          </p:nvPr>
        </p:nvSpPr>
        <p:spPr>
          <a:xfrm>
            <a:off x="457200" y="304800"/>
            <a:ext cx="7543800" cy="563563"/>
          </a:xfrm>
          <a:noFill/>
        </p:spPr>
        <p:txBody>
          <a:bodyPr/>
          <a:lstStyle/>
          <a:p>
            <a:pPr algn="l" eaLnBrk="1" hangingPunct="1"/>
            <a:r>
              <a:rPr lang="en-US" sz="3600" b="1" dirty="0" smtClean="0">
                <a:solidFill>
                  <a:schemeClr val="tx1">
                    <a:lumMod val="65000"/>
                    <a:lumOff val="35000"/>
                  </a:schemeClr>
                </a:solidFill>
                <a:latin typeface="Comic Sans MS" pitchFamily="66" charset="0"/>
              </a:rPr>
              <a:t>Prokaryote</a:t>
            </a:r>
            <a:r>
              <a:rPr lang="en-US" sz="3600" b="1" dirty="0" smtClean="0">
                <a:solidFill>
                  <a:srgbClr val="3333CC"/>
                </a:solidFill>
                <a:latin typeface="Comic Sans MS" pitchFamily="66" charset="0"/>
              </a:rPr>
              <a:t> Genetics</a:t>
            </a:r>
          </a:p>
        </p:txBody>
      </p:sp>
      <p:sp>
        <p:nvSpPr>
          <p:cNvPr id="247811" name="Rectangle 3"/>
          <p:cNvSpPr>
            <a:spLocks noGrp="1" noChangeArrowheads="1"/>
          </p:cNvSpPr>
          <p:nvPr>
            <p:ph type="body" sz="half" idx="1"/>
          </p:nvPr>
        </p:nvSpPr>
        <p:spPr>
          <a:xfrm>
            <a:off x="381000" y="1295400"/>
            <a:ext cx="3429000" cy="5029200"/>
          </a:xfrm>
        </p:spPr>
        <p:txBody>
          <a:bodyPr/>
          <a:lstStyle/>
          <a:p>
            <a:pPr eaLnBrk="1" hangingPunct="1">
              <a:lnSpc>
                <a:spcPct val="80000"/>
              </a:lnSpc>
              <a:buFont typeface="Wingdings" pitchFamily="2" charset="2"/>
              <a:buChar char="Ø"/>
              <a:defRPr/>
            </a:pPr>
            <a:endParaRPr lang="en-US" sz="1600" i="1" dirty="0" smtClean="0">
              <a:latin typeface="Comic Sans MS" pitchFamily="66" charset="0"/>
            </a:endParaRPr>
          </a:p>
          <a:p>
            <a:pPr eaLnBrk="1" hangingPunct="1">
              <a:lnSpc>
                <a:spcPct val="80000"/>
              </a:lnSpc>
              <a:buFont typeface="Wingdings" pitchFamily="2" charset="2"/>
              <a:buChar char="Ø"/>
              <a:defRPr/>
            </a:pPr>
            <a:r>
              <a:rPr lang="en-US" sz="1800" b="1" dirty="0" smtClean="0">
                <a:solidFill>
                  <a:srgbClr val="FF0000"/>
                </a:solidFill>
                <a:latin typeface="Comic Sans MS" pitchFamily="66" charset="0"/>
              </a:rPr>
              <a:t>Q</a:t>
            </a:r>
            <a:r>
              <a:rPr lang="en-US" sz="1600" b="1" dirty="0" smtClean="0">
                <a:latin typeface="Comic Sans MS" pitchFamily="66" charset="0"/>
              </a:rPr>
              <a:t>: What is the specific name for the </a:t>
            </a:r>
            <a:r>
              <a:rPr lang="en-US" sz="1600" b="1" dirty="0" smtClean="0">
                <a:latin typeface="Comic Sans MS" pitchFamily="66" charset="0"/>
                <a:hlinkClick r:id="rId3"/>
              </a:rPr>
              <a:t>prokaryotes </a:t>
            </a:r>
            <a:r>
              <a:rPr lang="en-US" sz="1600" b="1" dirty="0" smtClean="0">
                <a:latin typeface="Comic Sans MS" pitchFamily="66" charset="0"/>
              </a:rPr>
              <a:t> chromosome?</a:t>
            </a:r>
          </a:p>
          <a:p>
            <a:pPr marL="0" indent="0" eaLnBrk="1" hangingPunct="1">
              <a:lnSpc>
                <a:spcPct val="80000"/>
              </a:lnSpc>
              <a:buFontTx/>
              <a:buNone/>
              <a:defRPr/>
            </a:pPr>
            <a:endParaRPr lang="en-US" sz="1600" b="1" dirty="0" smtClean="0">
              <a:latin typeface="Comic Sans MS" pitchFamily="66" charset="0"/>
            </a:endParaRPr>
          </a:p>
          <a:p>
            <a:pPr marL="0" indent="0" eaLnBrk="1" hangingPunct="1">
              <a:lnSpc>
                <a:spcPct val="80000"/>
              </a:lnSpc>
              <a:buFontTx/>
              <a:buNone/>
              <a:defRPr/>
            </a:pPr>
            <a:endParaRPr lang="en-US" sz="1600" b="1"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DNA</a:t>
            </a:r>
            <a:r>
              <a:rPr lang="en-US" sz="1600" b="1" dirty="0" smtClean="0">
                <a:latin typeface="Comic Sans MS" pitchFamily="66" charset="0"/>
              </a:rPr>
              <a:t> </a:t>
            </a:r>
            <a:r>
              <a:rPr lang="en-US" sz="1600" dirty="0" smtClean="0">
                <a:latin typeface="Comic Sans MS" pitchFamily="66" charset="0"/>
              </a:rPr>
              <a:t>floats freely within cytoplasm.</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Prokaryotic </a:t>
            </a:r>
            <a:r>
              <a:rPr lang="en-US" sz="1600" b="1" dirty="0" smtClean="0">
                <a:latin typeface="Comic Sans MS" pitchFamily="66" charset="0"/>
                <a:hlinkClick r:id="rId4"/>
              </a:rPr>
              <a:t>DNA</a:t>
            </a:r>
            <a:r>
              <a:rPr lang="en-US" sz="1600" dirty="0" smtClean="0">
                <a:latin typeface="Comic Sans MS" pitchFamily="66" charset="0"/>
              </a:rPr>
              <a:t> is packaged </a:t>
            </a:r>
            <a:r>
              <a:rPr lang="en-US" sz="1200" dirty="0" smtClean="0">
                <a:latin typeface="Comic Sans MS" pitchFamily="66" charset="0"/>
              </a:rPr>
              <a:t>(coiled)</a:t>
            </a:r>
            <a:r>
              <a:rPr lang="en-US" sz="1600" dirty="0" smtClean="0">
                <a:latin typeface="Comic Sans MS" pitchFamily="66" charset="0"/>
              </a:rPr>
              <a:t> differently than </a:t>
            </a:r>
            <a:r>
              <a:rPr lang="en-US" sz="1600" b="1" dirty="0" smtClean="0">
                <a:latin typeface="Comic Sans MS" pitchFamily="66" charset="0"/>
                <a:hlinkClick r:id="rId5"/>
              </a:rPr>
              <a:t>eukaryotic</a:t>
            </a:r>
            <a:r>
              <a:rPr lang="en-US" sz="1600" b="1" dirty="0" smtClean="0">
                <a:latin typeface="Comic Sans MS" pitchFamily="66" charset="0"/>
              </a:rPr>
              <a:t> </a:t>
            </a:r>
            <a:r>
              <a:rPr lang="en-US" sz="1600" dirty="0" smtClean="0">
                <a:latin typeface="Comic Sans MS" pitchFamily="66" charset="0"/>
              </a:rPr>
              <a:t>DNA. That is why some antibiotics can target prokaryotic nucleic acid while not hurting the DNA of our cells </a:t>
            </a:r>
            <a:r>
              <a:rPr lang="en-US" sz="1200" dirty="0" smtClean="0">
                <a:latin typeface="Comic Sans MS" pitchFamily="66" charset="0"/>
              </a:rPr>
              <a:t>(selective toxicity).</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800" b="1" dirty="0" smtClean="0">
                <a:solidFill>
                  <a:srgbClr val="FF0000"/>
                </a:solidFill>
                <a:latin typeface="Comic Sans MS" pitchFamily="66" charset="0"/>
              </a:rPr>
              <a:t>Q</a:t>
            </a:r>
            <a:r>
              <a:rPr lang="en-US" sz="1600" b="1" dirty="0" smtClean="0">
                <a:latin typeface="Comic Sans MS" pitchFamily="66" charset="0"/>
              </a:rPr>
              <a:t>: Prokaryotic DNA may be found in what other structure?</a:t>
            </a:r>
            <a:endParaRPr lang="en-US" sz="2000" b="1" dirty="0" smtClean="0"/>
          </a:p>
        </p:txBody>
      </p:sp>
      <p:pic>
        <p:nvPicPr>
          <p:cNvPr id="6148" name="Picture 19" descr="Prokaryote_cell_Ruiz"/>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724400" y="1066800"/>
            <a:ext cx="42672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2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
        <p:nvSpPr>
          <p:cNvPr id="6150" name="Text Box 22"/>
          <p:cNvSpPr txBox="1">
            <a:spLocks noChangeArrowheads="1"/>
          </p:cNvSpPr>
          <p:nvPr/>
        </p:nvSpPr>
        <p:spPr bwMode="auto">
          <a:xfrm>
            <a:off x="6477000"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9"/>
              </a:rPr>
              <a:t>Prokaryotic cell diagram</a:t>
            </a:r>
            <a:r>
              <a:rPr lang="en-US" sz="1000">
                <a:latin typeface="Comic Sans MS" pitchFamily="66" charset="0"/>
              </a:rPr>
              <a:t>: M. Ruiz, </a:t>
            </a:r>
            <a:r>
              <a:rPr lang="en-US" sz="1000">
                <a:latin typeface="Comic Sans MS" pitchFamily="66" charset="0"/>
                <a:hlinkClick r:id="rId10"/>
              </a:rPr>
              <a:t>Bacterial conjugation</a:t>
            </a:r>
            <a:r>
              <a:rPr lang="en-US" sz="1000">
                <a:latin typeface="Comic Sans MS" pitchFamily="66" charset="0"/>
              </a:rPr>
              <a:t>, Adenosine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81000"/>
            <a:ext cx="8229600" cy="392113"/>
          </a:xfrm>
        </p:spPr>
        <p:txBody>
          <a:bodyPr/>
          <a:lstStyle/>
          <a:p>
            <a:pPr algn="l" eaLnBrk="1" hangingPunct="1"/>
            <a:r>
              <a:rPr lang="en-US" sz="3600" b="1" dirty="0" smtClean="0">
                <a:solidFill>
                  <a:schemeClr val="tx1">
                    <a:lumMod val="65000"/>
                    <a:lumOff val="35000"/>
                  </a:schemeClr>
                </a:solidFill>
                <a:latin typeface="Comic Sans MS" pitchFamily="66" charset="0"/>
              </a:rPr>
              <a:t>Eukaryote</a:t>
            </a:r>
            <a:r>
              <a:rPr lang="en-US" sz="3600" b="1" dirty="0" smtClean="0">
                <a:solidFill>
                  <a:srgbClr val="CC0000"/>
                </a:solidFill>
                <a:latin typeface="Comic Sans MS" pitchFamily="66" charset="0"/>
              </a:rPr>
              <a:t> Genetics</a:t>
            </a:r>
          </a:p>
        </p:txBody>
      </p:sp>
      <p:sp>
        <p:nvSpPr>
          <p:cNvPr id="7171" name="Rectangle 3"/>
          <p:cNvSpPr>
            <a:spLocks noGrp="1" noChangeArrowheads="1"/>
          </p:cNvSpPr>
          <p:nvPr>
            <p:ph type="body" sz="half" idx="1"/>
          </p:nvPr>
        </p:nvSpPr>
        <p:spPr>
          <a:xfrm>
            <a:off x="533400" y="1344613"/>
            <a:ext cx="4267200" cy="4903787"/>
          </a:xfrm>
        </p:spPr>
        <p:txBody>
          <a:bodyPr/>
          <a:lstStyle/>
          <a:p>
            <a:pPr eaLnBrk="1" hangingPunct="1">
              <a:lnSpc>
                <a:spcPct val="80000"/>
              </a:lnSpc>
              <a:buFont typeface="Wingdings" pitchFamily="2" charset="2"/>
              <a:buChar char="Ø"/>
              <a:defRPr/>
            </a:pPr>
            <a:r>
              <a:rPr lang="en-US" sz="1800" dirty="0" smtClean="0">
                <a:latin typeface="Comic Sans MS" pitchFamily="66" charset="0"/>
              </a:rPr>
              <a:t>Like prokaryotes, insofar as genome is also made of </a:t>
            </a:r>
            <a:r>
              <a:rPr lang="en-US" sz="1800" b="1" dirty="0" smtClean="0">
                <a:latin typeface="Comic Sans MS" pitchFamily="66" charset="0"/>
                <a:hlinkClick r:id="rId3"/>
              </a:rPr>
              <a:t>DNA</a:t>
            </a:r>
            <a:r>
              <a:rPr lang="en-US" sz="1800" dirty="0" smtClean="0">
                <a:latin typeface="Comic Sans MS" pitchFamily="66" charset="0"/>
              </a:rPr>
              <a:t>.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May include several to many linear chromosomes within a membrane-bound nucleus. </a:t>
            </a:r>
          </a:p>
          <a:p>
            <a:pPr eaLnBrk="1" hangingPunct="1">
              <a:lnSpc>
                <a:spcPct val="80000"/>
              </a:lnSpc>
              <a:buFont typeface="Wingdings" pitchFamily="2" charset="2"/>
              <a:buChar char="Ø"/>
              <a:defRPr/>
            </a:pPr>
            <a:endParaRPr lang="en-US" sz="2000" dirty="0" smtClean="0">
              <a:latin typeface="Comic Sans MS" pitchFamily="66" charset="0"/>
            </a:endParaRPr>
          </a:p>
          <a:p>
            <a:pPr marL="400050" lvl="1" indent="0" eaLnBrk="1" hangingPunct="1">
              <a:lnSpc>
                <a:spcPct val="80000"/>
              </a:lnSpc>
              <a:buFontTx/>
              <a:buNone/>
              <a:defRPr/>
            </a:pPr>
            <a:r>
              <a:rPr lang="en-US" sz="1600" b="1" dirty="0" smtClean="0">
                <a:solidFill>
                  <a:srgbClr val="FF0000"/>
                </a:solidFill>
                <a:latin typeface="Comic Sans MS" pitchFamily="66" charset="0"/>
              </a:rPr>
              <a:t>Q</a:t>
            </a:r>
            <a:r>
              <a:rPr lang="en-US" sz="1600" b="1" dirty="0" smtClean="0">
                <a:latin typeface="Comic Sans MS" pitchFamily="66" charset="0"/>
              </a:rPr>
              <a:t>: </a:t>
            </a:r>
            <a:r>
              <a:rPr lang="en-US" sz="1400" b="1" dirty="0" smtClean="0">
                <a:latin typeface="Comic Sans MS" pitchFamily="66" charset="0"/>
              </a:rPr>
              <a:t>How many chromosomes do humans have?</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Two locations of eukaryotic DNA</a:t>
            </a:r>
          </a:p>
          <a:p>
            <a:pPr lvl="1" eaLnBrk="1" hangingPunct="1">
              <a:lnSpc>
                <a:spcPct val="80000"/>
              </a:lnSpc>
              <a:buFont typeface="Arial" pitchFamily="34" charset="0"/>
              <a:buChar char="•"/>
              <a:defRPr/>
            </a:pPr>
            <a:r>
              <a:rPr lang="en-US" sz="1400" dirty="0" smtClean="0">
                <a:latin typeface="Comic Sans MS" pitchFamily="66" charset="0"/>
              </a:rPr>
              <a:t>1. Nuclear DNA</a:t>
            </a:r>
          </a:p>
          <a:p>
            <a:pPr lvl="1" eaLnBrk="1" hangingPunct="1">
              <a:lnSpc>
                <a:spcPct val="80000"/>
              </a:lnSpc>
              <a:buFont typeface="Arial" pitchFamily="34" charset="0"/>
              <a:buChar char="•"/>
              <a:defRPr/>
            </a:pPr>
            <a:r>
              <a:rPr lang="en-US" sz="1400" dirty="0" smtClean="0">
                <a:latin typeface="Comic Sans MS" pitchFamily="66" charset="0"/>
              </a:rPr>
              <a:t>2. </a:t>
            </a:r>
            <a:r>
              <a:rPr lang="en-US" sz="1400" dirty="0" err="1" smtClean="0">
                <a:latin typeface="Comic Sans MS" pitchFamily="66" charset="0"/>
              </a:rPr>
              <a:t>Extranuclear</a:t>
            </a:r>
            <a:r>
              <a:rPr lang="en-US" sz="1400" dirty="0" smtClean="0">
                <a:latin typeface="Comic Sans MS" pitchFamily="66" charset="0"/>
              </a:rPr>
              <a:t> DNA</a:t>
            </a:r>
            <a:r>
              <a:rPr lang="en-US" sz="1600" dirty="0" smtClean="0">
                <a:latin typeface="Comic Sans MS" pitchFamily="66" charset="0"/>
              </a:rPr>
              <a:t> </a:t>
            </a:r>
          </a:p>
          <a:p>
            <a:pPr marL="457200" lvl="1" indent="0" eaLnBrk="1" hangingPunct="1">
              <a:lnSpc>
                <a:spcPct val="80000"/>
              </a:lnSpc>
              <a:buFontTx/>
              <a:buNone/>
              <a:defRPr/>
            </a:pPr>
            <a:endParaRPr lang="en-US" sz="1600" b="1" i="1" dirty="0">
              <a:latin typeface="Comic Sans MS" pitchFamily="66" charset="0"/>
            </a:endParaRPr>
          </a:p>
          <a:p>
            <a:pPr marL="457200" lvl="1" indent="0" eaLnBrk="1" hangingPunct="1">
              <a:lnSpc>
                <a:spcPct val="80000"/>
              </a:lnSpc>
              <a:buFontTx/>
              <a:buNone/>
              <a:defRPr/>
            </a:pPr>
            <a:r>
              <a:rPr lang="en-US" sz="1600" b="1" dirty="0" smtClean="0">
                <a:solidFill>
                  <a:srgbClr val="FF0000"/>
                </a:solidFill>
                <a:latin typeface="Comic Sans MS" pitchFamily="66" charset="0"/>
              </a:rPr>
              <a:t>Q</a:t>
            </a:r>
            <a:r>
              <a:rPr lang="en-US" sz="1600" b="1" dirty="0" smtClean="0">
                <a:latin typeface="Comic Sans MS" pitchFamily="66" charset="0"/>
              </a:rPr>
              <a:t>: </a:t>
            </a:r>
            <a:r>
              <a:rPr lang="en-US" sz="1400" b="1" dirty="0" smtClean="0">
                <a:latin typeface="Comic Sans MS" pitchFamily="66" charset="0"/>
              </a:rPr>
              <a:t>Where is the </a:t>
            </a:r>
            <a:r>
              <a:rPr lang="en-US" sz="1400" b="1" dirty="0" err="1" smtClean="0">
                <a:latin typeface="Comic Sans MS" pitchFamily="66" charset="0"/>
              </a:rPr>
              <a:t>extranuclear</a:t>
            </a:r>
            <a:r>
              <a:rPr lang="en-US" sz="1400" b="1" dirty="0" smtClean="0">
                <a:latin typeface="Comic Sans MS" pitchFamily="66" charset="0"/>
              </a:rPr>
              <a:t> DNA    	   located in </a:t>
            </a:r>
            <a:r>
              <a:rPr lang="en-US" sz="1400" b="1" dirty="0" smtClean="0">
                <a:latin typeface="Comic Sans MS" pitchFamily="66" charset="0"/>
                <a:hlinkClick r:id="rId4"/>
              </a:rPr>
              <a:t>eukaryotic cells</a:t>
            </a:r>
            <a:r>
              <a:rPr lang="en-US" sz="1400" b="1" dirty="0" smtClean="0">
                <a:latin typeface="Comic Sans MS" pitchFamily="66" charset="0"/>
              </a:rPr>
              <a:t>?</a:t>
            </a:r>
          </a:p>
          <a:p>
            <a:pPr marL="457200" lvl="1" indent="0" eaLnBrk="1" hangingPunct="1">
              <a:lnSpc>
                <a:spcPct val="80000"/>
              </a:lnSpc>
              <a:buFontTx/>
              <a:buNone/>
              <a:defRPr/>
            </a:pPr>
            <a:endParaRPr lang="en-US" sz="1600" dirty="0" smtClean="0">
              <a:latin typeface="Comic Sans MS" pitchFamily="66" charset="0"/>
            </a:endParaRPr>
          </a:p>
        </p:txBody>
      </p:sp>
      <p:sp>
        <p:nvSpPr>
          <p:cNvPr id="7172" name="Text Box 4"/>
          <p:cNvSpPr txBox="1">
            <a:spLocks noChangeArrowheads="1"/>
          </p:cNvSpPr>
          <p:nvPr/>
        </p:nvSpPr>
        <p:spPr bwMode="auto">
          <a:xfrm>
            <a:off x="0" y="6613525"/>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Image: Spectral karyotype, Jane Ades, NHGRI</a:t>
            </a:r>
          </a:p>
        </p:txBody>
      </p:sp>
      <p:pic>
        <p:nvPicPr>
          <p:cNvPr id="7173" name="Picture 5" descr="Spectral karyotyp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0"/>
            <a:ext cx="4038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228600" y="407988"/>
            <a:ext cx="8229600" cy="655637"/>
          </a:xfrm>
        </p:spPr>
        <p:txBody>
          <a:bodyPr/>
          <a:lstStyle/>
          <a:p>
            <a:pPr algn="l" eaLnBrk="1" hangingPunct="1"/>
            <a:r>
              <a:rPr lang="en-US" sz="2900" b="1" smtClean="0">
                <a:solidFill>
                  <a:srgbClr val="008000"/>
                </a:solidFill>
                <a:latin typeface="Comic Sans MS" pitchFamily="66" charset="0"/>
              </a:rPr>
              <a:t>Genetic Material of Viruses</a:t>
            </a:r>
          </a:p>
        </p:txBody>
      </p:sp>
      <p:sp>
        <p:nvSpPr>
          <p:cNvPr id="55298" name="Rectangle 2"/>
          <p:cNvSpPr>
            <a:spLocks noGrp="1" noChangeArrowheads="1"/>
          </p:cNvSpPr>
          <p:nvPr>
            <p:ph type="body" sz="half" idx="1"/>
          </p:nvPr>
        </p:nvSpPr>
        <p:spPr>
          <a:xfrm>
            <a:off x="457200" y="1447800"/>
            <a:ext cx="4038600" cy="4419600"/>
          </a:xfrm>
        </p:spPr>
        <p:txBody>
          <a:bodyPr/>
          <a:lstStyle/>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Show more variety in nature of their genomes than do cells.</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Can be </a:t>
            </a:r>
            <a:r>
              <a:rPr lang="en-US" sz="1600" b="1" dirty="0" smtClean="0">
                <a:latin typeface="Comic Sans MS" pitchFamily="66" charset="0"/>
                <a:hlinkClick r:id="rId3"/>
              </a:rPr>
              <a:t>DNA or RNA</a:t>
            </a:r>
            <a:r>
              <a:rPr lang="en-US" sz="1600" dirty="0" smtClean="0">
                <a:latin typeface="Comic Sans MS" pitchFamily="66" charset="0"/>
              </a:rPr>
              <a:t>; never both.</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Primary way scientists categorize and classify </a:t>
            </a:r>
            <a:r>
              <a:rPr lang="en-US" sz="1600" b="1" dirty="0" smtClean="0">
                <a:latin typeface="Comic Sans MS" pitchFamily="66" charset="0"/>
                <a:hlinkClick r:id="rId4"/>
              </a:rPr>
              <a:t>viruses</a:t>
            </a:r>
            <a:r>
              <a:rPr lang="en-US" sz="1600" dirty="0" smtClean="0">
                <a:latin typeface="Comic Sans MS" pitchFamily="66" charset="0"/>
              </a:rPr>
              <a:t>.</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Can be </a:t>
            </a:r>
            <a:r>
              <a:rPr lang="en-US" sz="1600" dirty="0" err="1" smtClean="0">
                <a:latin typeface="Comic Sans MS" pitchFamily="66" charset="0"/>
              </a:rPr>
              <a:t>dsDNA</a:t>
            </a:r>
            <a:r>
              <a:rPr lang="en-US" sz="1600" dirty="0" smtClean="0">
                <a:latin typeface="Comic Sans MS" pitchFamily="66" charset="0"/>
              </a:rPr>
              <a:t>, </a:t>
            </a:r>
            <a:r>
              <a:rPr lang="en-US" sz="1600" dirty="0" err="1" smtClean="0">
                <a:latin typeface="Comic Sans MS" pitchFamily="66" charset="0"/>
              </a:rPr>
              <a:t>ssDNA</a:t>
            </a:r>
            <a:r>
              <a:rPr lang="en-US" sz="1600" dirty="0" smtClean="0">
                <a:latin typeface="Comic Sans MS" pitchFamily="66" charset="0"/>
              </a:rPr>
              <a:t>, </a:t>
            </a:r>
            <a:r>
              <a:rPr lang="en-US" sz="1600" dirty="0" err="1" smtClean="0">
                <a:latin typeface="Comic Sans MS" pitchFamily="66" charset="0"/>
              </a:rPr>
              <a:t>dsRNA</a:t>
            </a:r>
            <a:r>
              <a:rPr lang="en-US" sz="1600" dirty="0" smtClean="0">
                <a:latin typeface="Comic Sans MS" pitchFamily="66" charset="0"/>
              </a:rPr>
              <a:t>, </a:t>
            </a:r>
            <a:r>
              <a:rPr lang="en-US" sz="1600" dirty="0" err="1" smtClean="0">
                <a:latin typeface="Comic Sans MS" pitchFamily="66" charset="0"/>
              </a:rPr>
              <a:t>ssRNA</a:t>
            </a:r>
            <a:r>
              <a:rPr lang="en-US" sz="1600" dirty="0" smtClean="0">
                <a:latin typeface="Comic Sans MS" pitchFamily="66" charset="0"/>
              </a:rPr>
              <a:t>.</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May be linear and composed of several segments or single and circular.</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Much smaller than genomes of cells.</a:t>
            </a:r>
          </a:p>
          <a:p>
            <a:pPr eaLnBrk="1" hangingPunct="1">
              <a:lnSpc>
                <a:spcPct val="80000"/>
              </a:lnSpc>
              <a:defRPr/>
            </a:pPr>
            <a:endParaRPr lang="en-US" sz="1600" dirty="0" smtClean="0">
              <a:latin typeface="Comic Sans MS" pitchFamily="66" charset="0"/>
              <a:cs typeface="Times" charset="0"/>
              <a:sym typeface="Symbol" pitchFamily="18" charset="2"/>
            </a:endParaRPr>
          </a:p>
          <a:p>
            <a:pPr marL="0" indent="0" eaLnBrk="1" hangingPunct="1">
              <a:lnSpc>
                <a:spcPct val="80000"/>
              </a:lnSpc>
              <a:buFontTx/>
              <a:buNone/>
              <a:defRPr/>
            </a:pPr>
            <a:endParaRPr lang="en-US" sz="1600" dirty="0" smtClean="0">
              <a:latin typeface="Comic Sans MS" pitchFamily="66" charset="0"/>
              <a:cs typeface="Times" charset="0"/>
              <a:sym typeface="Symbol" pitchFamily="18" charset="2"/>
            </a:endParaRPr>
          </a:p>
        </p:txBody>
      </p:sp>
      <p:pic>
        <p:nvPicPr>
          <p:cNvPr id="8196" name="Picture 12" descr="RNADiagramBiologyCorne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858000" y="304800"/>
            <a:ext cx="19812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10"/>
          <p:cNvSpPr txBox="1">
            <a:spLocks noChangeArrowheads="1"/>
          </p:cNvSpPr>
          <p:nvPr/>
        </p:nvSpPr>
        <p:spPr bwMode="auto">
          <a:xfrm>
            <a:off x="0" y="6613525"/>
            <a:ext cx="3962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6"/>
              </a:rPr>
              <a:t>DNA &amp; RNA Diagrams</a:t>
            </a:r>
            <a:r>
              <a:rPr lang="en-US" sz="1000">
                <a:latin typeface="Comic Sans MS" pitchFamily="66" charset="0"/>
              </a:rPr>
              <a:t>, BiologyCorner</a:t>
            </a:r>
          </a:p>
        </p:txBody>
      </p:sp>
      <p:pic>
        <p:nvPicPr>
          <p:cNvPr id="8198" name="Picture 13" descr="DNADiagramBiologyCorne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953000" y="3048000"/>
            <a:ext cx="271145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9" name="Rectangle 15"/>
          <p:cNvSpPr>
            <a:spLocks noChangeArrowheads="1"/>
          </p:cNvSpPr>
          <p:nvPr/>
        </p:nvSpPr>
        <p:spPr bwMode="auto">
          <a:xfrm>
            <a:off x="457200" y="1524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CC9900"/>
              </a:solidFill>
              <a:latin typeface="Comic Sans MS" pitchFamily="66" charset="0"/>
            </a:endParaRPr>
          </a:p>
        </p:txBody>
      </p:sp>
      <p:sp>
        <p:nvSpPr>
          <p:cNvPr id="8200"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504825"/>
            <a:ext cx="8229600" cy="639763"/>
          </a:xfrm>
          <a:noFill/>
        </p:spPr>
        <p:txBody>
          <a:bodyPr/>
          <a:lstStyle/>
          <a:p>
            <a:pPr algn="l" eaLnBrk="1" hangingPunct="1"/>
            <a:r>
              <a:rPr lang="en-US" sz="4000" b="1" smtClean="0">
                <a:solidFill>
                  <a:srgbClr val="003399"/>
                </a:solidFill>
                <a:latin typeface="Comic Sans MS" pitchFamily="66" charset="0"/>
              </a:rPr>
              <a:t>Copying DNA</a:t>
            </a:r>
            <a:r>
              <a:rPr lang="en-US" altLang="en-US" sz="3600" b="1" smtClean="0">
                <a:solidFill>
                  <a:srgbClr val="003399"/>
                </a:solidFill>
                <a:latin typeface="Comic Sans MS" pitchFamily="66" charset="0"/>
              </a:rPr>
              <a:t> </a:t>
            </a:r>
          </a:p>
        </p:txBody>
      </p:sp>
      <p:sp>
        <p:nvSpPr>
          <p:cNvPr id="325635" name="Rectangle 3"/>
          <p:cNvSpPr>
            <a:spLocks noGrp="1" noChangeArrowheads="1"/>
          </p:cNvSpPr>
          <p:nvPr>
            <p:ph type="body" sz="half" idx="1"/>
          </p:nvPr>
        </p:nvSpPr>
        <p:spPr>
          <a:xfrm>
            <a:off x="457200" y="1524000"/>
            <a:ext cx="3429000" cy="4572000"/>
          </a:xfrm>
        </p:spPr>
        <p:txBody>
          <a:bodyPr/>
          <a:lstStyle/>
          <a:p>
            <a:pPr eaLnBrk="1" hangingPunct="1">
              <a:spcBef>
                <a:spcPct val="50000"/>
              </a:spcBef>
              <a:defRPr/>
            </a:pPr>
            <a:endParaRPr lang="en-US" sz="1800" dirty="0" smtClean="0">
              <a:latin typeface="Comic Sans MS" pitchFamily="66" charset="0"/>
            </a:endParaRPr>
          </a:p>
          <a:p>
            <a:pPr eaLnBrk="1" hangingPunct="1">
              <a:spcBef>
                <a:spcPct val="50000"/>
              </a:spcBef>
              <a:buFont typeface="Wingdings" pitchFamily="2" charset="2"/>
              <a:buChar char="Ø"/>
              <a:defRPr/>
            </a:pPr>
            <a:r>
              <a:rPr lang="en-US" sz="1800" dirty="0" smtClean="0">
                <a:latin typeface="Comic Sans MS" pitchFamily="66" charset="0"/>
              </a:rPr>
              <a:t>Process of copying DNA is called </a:t>
            </a:r>
            <a:r>
              <a:rPr lang="en-US" altLang="en-US" sz="1800" b="1" dirty="0" smtClean="0">
                <a:latin typeface="Comic Sans MS" pitchFamily="66" charset="0"/>
                <a:hlinkClick r:id="rId3"/>
              </a:rPr>
              <a:t>replication</a:t>
            </a:r>
            <a:r>
              <a:rPr lang="en-US" sz="1800" dirty="0" smtClean="0">
                <a:latin typeface="Comic Sans MS" pitchFamily="66" charset="0"/>
              </a:rPr>
              <a:t>.</a:t>
            </a:r>
          </a:p>
          <a:p>
            <a:pPr eaLnBrk="1" hangingPunct="1">
              <a:spcBef>
                <a:spcPct val="50000"/>
              </a:spcBef>
              <a:buFont typeface="Wingdings" pitchFamily="2" charset="2"/>
              <a:buChar char="Ø"/>
              <a:defRPr/>
            </a:pPr>
            <a:endParaRPr lang="en-US" sz="1800" dirty="0" smtClean="0">
              <a:latin typeface="Comic Sans MS" pitchFamily="66" charset="0"/>
            </a:endParaRPr>
          </a:p>
          <a:p>
            <a:pPr eaLnBrk="1" hangingPunct="1">
              <a:spcBef>
                <a:spcPct val="50000"/>
              </a:spcBef>
              <a:buFont typeface="Wingdings" pitchFamily="2" charset="2"/>
              <a:buChar char="Ø"/>
              <a:defRPr/>
            </a:pPr>
            <a:r>
              <a:rPr lang="en-US" sz="1800" dirty="0" smtClean="0">
                <a:latin typeface="Comic Sans MS" pitchFamily="66" charset="0"/>
              </a:rPr>
              <a:t>Think “duplication”.</a:t>
            </a:r>
            <a:endParaRPr lang="en-US" altLang="en-US" sz="1800" dirty="0" smtClean="0">
              <a:latin typeface="Comic Sans MS" pitchFamily="66" charset="0"/>
            </a:endParaRPr>
          </a:p>
          <a:p>
            <a:pPr eaLnBrk="1" hangingPunct="1">
              <a:lnSpc>
                <a:spcPct val="80000"/>
              </a:lnSpc>
              <a:buFont typeface="Wingdings" pitchFamily="2" charset="2"/>
              <a:buChar char="Ø"/>
              <a:defRPr/>
            </a:pPr>
            <a:endParaRPr lang="en-US" altLang="en-US" sz="1800" dirty="0" smtClean="0">
              <a:latin typeface="Comic Sans MS" pitchFamily="66" charset="0"/>
            </a:endParaRPr>
          </a:p>
          <a:p>
            <a:pPr eaLnBrk="1" hangingPunct="1">
              <a:lnSpc>
                <a:spcPct val="80000"/>
              </a:lnSpc>
              <a:buFont typeface="Wingdings" pitchFamily="2" charset="2"/>
              <a:buChar char="Ø"/>
              <a:defRPr/>
            </a:pPr>
            <a:endParaRPr lang="en-US" altLang="en-US" sz="1800" dirty="0" smtClean="0">
              <a:latin typeface="Comic Sans MS" pitchFamily="66" charset="0"/>
            </a:endParaRPr>
          </a:p>
          <a:p>
            <a:pPr eaLnBrk="1" hangingPunct="1">
              <a:lnSpc>
                <a:spcPct val="80000"/>
              </a:lnSpc>
              <a:buFont typeface="Wingdings" pitchFamily="2" charset="2"/>
              <a:buChar char="Ø"/>
              <a:defRPr/>
            </a:pPr>
            <a:r>
              <a:rPr lang="en-US" altLang="en-US" sz="1800" dirty="0">
                <a:latin typeface="Comic Sans MS" pitchFamily="66" charset="0"/>
              </a:rPr>
              <a:t>H</a:t>
            </a:r>
            <a:r>
              <a:rPr lang="en-US" altLang="en-US" sz="1800" dirty="0" smtClean="0">
                <a:latin typeface="Comic Sans MS" pitchFamily="66" charset="0"/>
              </a:rPr>
              <a:t>appens in all types of cells, </a:t>
            </a:r>
            <a:r>
              <a:rPr lang="en-US" altLang="en-US" sz="1800" b="1" dirty="0" smtClean="0">
                <a:latin typeface="Comic Sans MS" pitchFamily="66" charset="0"/>
                <a:hlinkClick r:id="rId4"/>
              </a:rPr>
              <a:t>prokaryotes</a:t>
            </a:r>
            <a:r>
              <a:rPr lang="en-US" altLang="en-US" sz="1800" dirty="0" smtClean="0">
                <a:latin typeface="Comic Sans MS" pitchFamily="66" charset="0"/>
                <a:hlinkClick r:id="rId4"/>
              </a:rPr>
              <a:t> </a:t>
            </a:r>
            <a:r>
              <a:rPr lang="en-US" altLang="en-US" sz="1800" dirty="0" smtClean="0">
                <a:latin typeface="Comic Sans MS" pitchFamily="66" charset="0"/>
              </a:rPr>
              <a:t>and </a:t>
            </a:r>
            <a:r>
              <a:rPr lang="en-US" altLang="en-US" sz="1800" b="1" dirty="0" smtClean="0">
                <a:latin typeface="Comic Sans MS" pitchFamily="66" charset="0"/>
                <a:hlinkClick r:id="rId5"/>
              </a:rPr>
              <a:t>eukaryotes</a:t>
            </a:r>
            <a:r>
              <a:rPr lang="en-US" altLang="en-US" sz="1800" dirty="0" smtClean="0">
                <a:latin typeface="Comic Sans MS" pitchFamily="66" charset="0"/>
              </a:rPr>
              <a:t>. </a:t>
            </a:r>
          </a:p>
          <a:p>
            <a:pPr eaLnBrk="1" hangingPunct="1">
              <a:lnSpc>
                <a:spcPct val="80000"/>
              </a:lnSpc>
              <a:buFont typeface="Wingdings" pitchFamily="2" charset="2"/>
              <a:buChar char="Ø"/>
              <a:defRPr/>
            </a:pPr>
            <a:endParaRPr lang="en-US" altLang="en-US" sz="1800" dirty="0" smtClean="0">
              <a:latin typeface="Comic Sans MS" pitchFamily="66" charset="0"/>
            </a:endParaRPr>
          </a:p>
          <a:p>
            <a:pPr marL="0" indent="0" eaLnBrk="1" hangingPunct="1">
              <a:lnSpc>
                <a:spcPct val="80000"/>
              </a:lnSpc>
              <a:buFontTx/>
              <a:buNone/>
              <a:defRPr/>
            </a:pPr>
            <a:endParaRPr lang="en-US" altLang="en-US" sz="18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rgbClr val="FF0000"/>
                </a:solidFill>
                <a:latin typeface="Comic Sans MS" pitchFamily="66" charset="0"/>
              </a:rPr>
              <a:t>Q</a:t>
            </a:r>
            <a:r>
              <a:rPr lang="en-US" sz="1800" b="1" dirty="0" smtClean="0">
                <a:latin typeface="Comic Sans MS" pitchFamily="66" charset="0"/>
              </a:rPr>
              <a:t>: Why would a cell need to copy its DNA?</a:t>
            </a:r>
          </a:p>
          <a:p>
            <a:pPr marL="0" indent="0" eaLnBrk="1" hangingPunct="1">
              <a:lnSpc>
                <a:spcPct val="80000"/>
              </a:lnSpc>
              <a:buFontTx/>
              <a:buNone/>
              <a:defRPr/>
            </a:pPr>
            <a:endParaRPr lang="en-US" altLang="en-US" sz="1800" dirty="0" smtClean="0">
              <a:latin typeface="Comic Sans MS" pitchFamily="66" charset="0"/>
            </a:endParaRPr>
          </a:p>
          <a:p>
            <a:pPr eaLnBrk="1" hangingPunct="1">
              <a:lnSpc>
                <a:spcPct val="80000"/>
              </a:lnSpc>
              <a:defRPr/>
            </a:pPr>
            <a:endParaRPr lang="en-US" altLang="en-US" sz="2000" dirty="0" smtClean="0">
              <a:latin typeface="Comic Sans MS" pitchFamily="66" charset="0"/>
            </a:endParaRPr>
          </a:p>
          <a:p>
            <a:pPr eaLnBrk="1" hangingPunct="1">
              <a:lnSpc>
                <a:spcPct val="80000"/>
              </a:lnSpc>
              <a:defRPr/>
            </a:pPr>
            <a:endParaRPr lang="en-US" sz="1800" dirty="0" smtClean="0">
              <a:latin typeface="Comic Sans MS" pitchFamily="66" charset="0"/>
            </a:endParaRPr>
          </a:p>
        </p:txBody>
      </p:sp>
      <p:sp>
        <p:nvSpPr>
          <p:cNvPr id="9220"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
        <p:nvSpPr>
          <p:cNvPr id="9221" name="Rectangle 10"/>
          <p:cNvSpPr>
            <a:spLocks noChangeArrowheads="1"/>
          </p:cNvSpPr>
          <p:nvPr/>
        </p:nvSpPr>
        <p:spPr bwMode="auto">
          <a:xfrm>
            <a:off x="-1981200" y="1244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400" b="1">
              <a:solidFill>
                <a:srgbClr val="808000"/>
              </a:solidFill>
              <a:latin typeface="Comic Sans MS" pitchFamily="66" charset="0"/>
            </a:endParaRPr>
          </a:p>
        </p:txBody>
      </p:sp>
      <p:pic>
        <p:nvPicPr>
          <p:cNvPr id="9222" name="Picture 6" descr="DNA-replication-split-wik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4238" y="533400"/>
            <a:ext cx="371792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9"/>
              </a:rPr>
              <a:t>Replication Diagram</a:t>
            </a:r>
            <a:r>
              <a:rPr lang="en-US" sz="1000">
                <a:latin typeface="Comic Sans MS" pitchFamily="66" charset="0"/>
              </a:rPr>
              <a:t>: Madprime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381000" y="1143000"/>
            <a:ext cx="5486400" cy="4648200"/>
          </a:xfrm>
        </p:spPr>
        <p:txBody>
          <a:bodyPr/>
          <a:lstStyle/>
          <a:p>
            <a:pPr eaLnBrk="1" hangingPunct="1">
              <a:buFontTx/>
              <a:buNone/>
            </a:pPr>
            <a:endParaRPr lang="en-US" sz="2400" b="1" smtClean="0"/>
          </a:p>
          <a:p>
            <a:pPr eaLnBrk="1" hangingPunct="1">
              <a:buFontTx/>
              <a:buNone/>
            </a:pPr>
            <a:endParaRPr lang="en-US" sz="2400" b="1" smtClean="0"/>
          </a:p>
        </p:txBody>
      </p:sp>
      <p:sp>
        <p:nvSpPr>
          <p:cNvPr id="10243" name="Text Box 6"/>
          <p:cNvSpPr txBox="1">
            <a:spLocks noChangeArrowheads="1"/>
          </p:cNvSpPr>
          <p:nvPr/>
        </p:nvSpPr>
        <p:spPr bwMode="auto">
          <a:xfrm>
            <a:off x="0" y="6477000"/>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3"/>
              </a:rPr>
              <a:t>Binary Fission</a:t>
            </a:r>
            <a:r>
              <a:rPr lang="en-US" sz="1000">
                <a:latin typeface="Comic Sans MS" pitchFamily="66" charset="0"/>
              </a:rPr>
              <a:t>, JW Schmidt, </a:t>
            </a:r>
            <a:r>
              <a:rPr lang="en-US" sz="1000">
                <a:latin typeface="Comic Sans MS" pitchFamily="66" charset="0"/>
                <a:hlinkClick r:id="rId4"/>
              </a:rPr>
              <a:t>Animation of binary fission</a:t>
            </a:r>
            <a:r>
              <a:rPr lang="en-US" sz="1000">
                <a:latin typeface="Comic Sans MS" pitchFamily="66" charset="0"/>
              </a:rPr>
              <a:t>, Brian Zablocky</a:t>
            </a:r>
          </a:p>
        </p:txBody>
      </p:sp>
      <p:pic>
        <p:nvPicPr>
          <p:cNvPr id="10244" name="Picture 8" descr="Binary_fission_anim_Brian ZablockyWiki"/>
          <p:cNvPicPr>
            <a:picLocks noGrp="1" noChangeAspect="1" noChangeArrowheads="1" noCrop="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914400" y="3684588"/>
            <a:ext cx="3276600" cy="256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10"/>
          <p:cNvSpPr>
            <a:spLocks noGrp="1" noChangeArrowheads="1"/>
          </p:cNvSpPr>
          <p:nvPr>
            <p:ph type="title"/>
          </p:nvPr>
        </p:nvSpPr>
        <p:spPr>
          <a:xfrm>
            <a:off x="457200" y="274638"/>
            <a:ext cx="8229600" cy="639762"/>
          </a:xfrm>
          <a:noFill/>
        </p:spPr>
        <p:txBody>
          <a:bodyPr/>
          <a:lstStyle/>
          <a:p>
            <a:pPr algn="l" eaLnBrk="1" hangingPunct="1"/>
            <a:r>
              <a:rPr lang="en-US" sz="2800" smtClean="0">
                <a:solidFill>
                  <a:schemeClr val="tx1"/>
                </a:solidFill>
                <a:latin typeface="Comic Sans MS" pitchFamily="66" charset="0"/>
              </a:rPr>
              <a:t>Prokaryote Genetics</a:t>
            </a:r>
            <a:r>
              <a:rPr lang="en-US" sz="2800" b="1" smtClean="0">
                <a:solidFill>
                  <a:schemeClr val="folHlink"/>
                </a:solidFill>
                <a:latin typeface="Comic Sans MS" pitchFamily="66" charset="0"/>
              </a:rPr>
              <a:t> </a:t>
            </a:r>
            <a:r>
              <a:rPr lang="en-US" sz="2800" b="1" smtClean="0">
                <a:solidFill>
                  <a:schemeClr val="tx1"/>
                </a:solidFill>
                <a:latin typeface="Comic Sans MS" pitchFamily="66" charset="0"/>
              </a:rPr>
              <a:t>–</a:t>
            </a:r>
            <a:r>
              <a:rPr lang="en-US" sz="2800" b="1" smtClean="0">
                <a:solidFill>
                  <a:schemeClr val="folHlink"/>
                </a:solidFill>
                <a:latin typeface="Comic Sans MS" pitchFamily="66" charset="0"/>
              </a:rPr>
              <a:t> </a:t>
            </a:r>
            <a:r>
              <a:rPr lang="en-US" sz="3600" b="1" smtClean="0">
                <a:solidFill>
                  <a:schemeClr val="accent2"/>
                </a:solidFill>
                <a:latin typeface="Comic Sans MS" pitchFamily="66" charset="0"/>
              </a:rPr>
              <a:t>Cell Division</a:t>
            </a:r>
          </a:p>
        </p:txBody>
      </p:sp>
      <p:sp>
        <p:nvSpPr>
          <p:cNvPr id="10246" name="Text Box 11"/>
          <p:cNvSpPr txBox="1">
            <a:spLocks noChangeArrowheads="1"/>
          </p:cNvSpPr>
          <p:nvPr/>
        </p:nvSpPr>
        <p:spPr bwMode="auto">
          <a:xfrm>
            <a:off x="533400" y="1600200"/>
            <a:ext cx="4038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dirty="0">
                <a:latin typeface="Comic Sans MS" pitchFamily="66" charset="0"/>
              </a:rPr>
              <a:t>After the genetic material is copied, the </a:t>
            </a:r>
            <a:r>
              <a:rPr lang="en-US" sz="1800" b="1" dirty="0">
                <a:latin typeface="Comic Sans MS" pitchFamily="66" charset="0"/>
                <a:hlinkClick r:id="rId6"/>
              </a:rPr>
              <a:t>prokaryotic cell</a:t>
            </a:r>
            <a:r>
              <a:rPr lang="en-US" sz="1800" b="1" dirty="0">
                <a:latin typeface="Comic Sans MS" pitchFamily="66" charset="0"/>
              </a:rPr>
              <a:t> </a:t>
            </a:r>
            <a:r>
              <a:rPr lang="en-US" sz="1800" dirty="0">
                <a:latin typeface="Comic Sans MS" pitchFamily="66" charset="0"/>
              </a:rPr>
              <a:t>divides; a process called </a:t>
            </a:r>
            <a:r>
              <a:rPr lang="en-US" sz="1800" b="1" dirty="0" smtClean="0">
                <a:latin typeface="Comic Sans MS" pitchFamily="66" charset="0"/>
                <a:hlinkClick r:id="rId7"/>
              </a:rPr>
              <a:t>binary fission</a:t>
            </a:r>
            <a:r>
              <a:rPr lang="en-US" sz="1800" dirty="0" smtClean="0">
                <a:latin typeface="Comic Sans MS" pitchFamily="66" charset="0"/>
              </a:rPr>
              <a:t>, </a:t>
            </a:r>
            <a:r>
              <a:rPr lang="en-US" sz="1800" dirty="0">
                <a:latin typeface="Comic Sans MS" pitchFamily="66" charset="0"/>
              </a:rPr>
              <a:t>in which two identical daughter cells arise from one parent cell.</a:t>
            </a:r>
          </a:p>
        </p:txBody>
      </p:sp>
      <p:pic>
        <p:nvPicPr>
          <p:cNvPr id="10247" name="Picture 13" descr="BinaryFissionJWSchmidtWiki"/>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5638800" y="1371600"/>
            <a:ext cx="252095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8" name="Text Box 1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17130</TotalTime>
  <Words>2236</Words>
  <Application>Microsoft Office PowerPoint</Application>
  <PresentationFormat>On-screen Show (4:3)</PresentationFormat>
  <Paragraphs>383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Comic Sans MS</vt:lpstr>
      <vt:lpstr>Fluffy Slacks BTN</vt:lpstr>
      <vt:lpstr>Jokerman</vt:lpstr>
      <vt:lpstr>Symbol</vt:lpstr>
      <vt:lpstr>Times</vt:lpstr>
      <vt:lpstr>Wingdings</vt:lpstr>
      <vt:lpstr>Default Design</vt:lpstr>
      <vt:lpstr>PowerPoint Presentation</vt:lpstr>
      <vt:lpstr>PowerPoint Presentation</vt:lpstr>
      <vt:lpstr>Nucleic Acids</vt:lpstr>
      <vt:lpstr>Nucleic Acids: DNA Structure</vt:lpstr>
      <vt:lpstr>Prokaryote Genetics</vt:lpstr>
      <vt:lpstr>Eukaryote Genetics</vt:lpstr>
      <vt:lpstr>Genetic Material of Viruses</vt:lpstr>
      <vt:lpstr>Copying DNA </vt:lpstr>
      <vt:lpstr>Prokaryote Genetics – Cell Division</vt:lpstr>
      <vt:lpstr>PowerPoint Presentation</vt:lpstr>
      <vt:lpstr>REVIEW!</vt:lpstr>
      <vt:lpstr>PowerPoint Presentation</vt:lpstr>
      <vt:lpstr>Nucleic Acids: RNA Structure</vt:lpstr>
      <vt:lpstr>First thing to do in making a protein…</vt:lpstr>
      <vt:lpstr>Types of RNA</vt:lpstr>
      <vt:lpstr>PowerPoint Presentation</vt:lpstr>
      <vt:lpstr>PowerPoint Presentation</vt:lpstr>
      <vt:lpstr>Gene Expression in Microbes</vt:lpstr>
      <vt:lpstr>Using Gene Expression to Control Disease</vt:lpstr>
      <vt:lpstr>If binary fission creates clones…</vt:lpstr>
      <vt:lpstr>Replication Mistakes: Mutations of Genes</vt:lpstr>
      <vt:lpstr>PowerPoint Presentation</vt:lpstr>
      <vt:lpstr>PowerPoint Presentation</vt:lpstr>
      <vt:lpstr>Meet the Microbe!  Streptococcus pneumoniae</vt:lpstr>
      <vt:lpstr>Transformation: Griffith’s Experiments</vt:lpstr>
      <vt:lpstr>PowerPoint Presentation</vt:lpstr>
      <vt:lpstr>PowerPoint Presentation</vt:lpstr>
      <vt:lpstr>REVIEW!</vt:lpstr>
      <vt:lpstr>PowerPoint Presentation</vt:lpstr>
      <vt:lpstr>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 Lecture PowerPoint</dc:title>
  <dc:subject>microbial genetics</dc:subject>
  <dc:creator>Tami Port</dc:creator>
  <cp:keywords>microbial genetics, microbial genetics lecture,microbial genetics lecture PPT, genetics lecture ppt, molecular genetics powerpoint</cp:keywords>
  <dc:description>PowerPoint lecture on Microbial Genetics used in an actual college microbiology classroom.</dc:description>
  <cp:lastModifiedBy>Tami Port</cp:lastModifiedBy>
  <cp:revision>316</cp:revision>
  <dcterms:created xsi:type="dcterms:W3CDTF">2007-09-10T15:59:12Z</dcterms:created>
  <dcterms:modified xsi:type="dcterms:W3CDTF">2014-01-06T20:28:00Z</dcterms:modified>
  <cp:category>Microbiology Lecture PowerPoint</cp:category>
</cp:coreProperties>
</file>