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7" r:id="rId2"/>
    <p:sldId id="261" r:id="rId3"/>
    <p:sldId id="338" r:id="rId4"/>
    <p:sldId id="366" r:id="rId5"/>
    <p:sldId id="391" r:id="rId6"/>
    <p:sldId id="390" r:id="rId7"/>
    <p:sldId id="392" r:id="rId8"/>
    <p:sldId id="340" r:id="rId9"/>
    <p:sldId id="364" r:id="rId10"/>
    <p:sldId id="393" r:id="rId11"/>
    <p:sldId id="394" r:id="rId12"/>
    <p:sldId id="395" r:id="rId13"/>
    <p:sldId id="397" r:id="rId14"/>
    <p:sldId id="396" r:id="rId15"/>
    <p:sldId id="378" r:id="rId16"/>
    <p:sldId id="335" r:id="rId17"/>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94"/>
    <a:srgbClr val="6600FF"/>
    <a:srgbClr val="FF0000"/>
    <a:srgbClr val="FF6600"/>
    <a:srgbClr val="FFFFCC"/>
    <a:srgbClr val="99CCFF"/>
    <a:srgbClr val="6699F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544"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7255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707" eaLnBrk="0" hangingPunct="0">
              <a:defRPr i="1">
                <a:solidFill>
                  <a:schemeClr val="tx1"/>
                </a:solidFill>
                <a:latin typeface="Arial" charset="0"/>
              </a:defRPr>
            </a:lvl1pPr>
            <a:lvl2pPr marL="723113" indent="-278120" defTabSz="914707" eaLnBrk="0" hangingPunct="0">
              <a:defRPr i="1">
                <a:solidFill>
                  <a:schemeClr val="tx1"/>
                </a:solidFill>
                <a:latin typeface="Arial" charset="0"/>
              </a:defRPr>
            </a:lvl2pPr>
            <a:lvl3pPr marL="1112482" indent="-222496" defTabSz="914707" eaLnBrk="0" hangingPunct="0">
              <a:defRPr i="1">
                <a:solidFill>
                  <a:schemeClr val="tx1"/>
                </a:solidFill>
                <a:latin typeface="Arial" charset="0"/>
              </a:defRPr>
            </a:lvl3pPr>
            <a:lvl4pPr marL="1557475" indent="-222496" defTabSz="914707" eaLnBrk="0" hangingPunct="0">
              <a:defRPr i="1">
                <a:solidFill>
                  <a:schemeClr val="tx1"/>
                </a:solidFill>
                <a:latin typeface="Arial" charset="0"/>
              </a:defRPr>
            </a:lvl4pPr>
            <a:lvl5pPr marL="2002467" indent="-222496" defTabSz="914707" eaLnBrk="0" hangingPunct="0">
              <a:defRPr i="1">
                <a:solidFill>
                  <a:schemeClr val="tx1"/>
                </a:solidFill>
                <a:latin typeface="Arial" charset="0"/>
              </a:defRPr>
            </a:lvl5pPr>
            <a:lvl6pPr marL="2447460" indent="-222496" defTabSz="914707" eaLnBrk="0" fontAlgn="base" hangingPunct="0">
              <a:spcBef>
                <a:spcPct val="0"/>
              </a:spcBef>
              <a:spcAft>
                <a:spcPct val="0"/>
              </a:spcAft>
              <a:defRPr i="1">
                <a:solidFill>
                  <a:schemeClr val="tx1"/>
                </a:solidFill>
                <a:latin typeface="Arial" charset="0"/>
              </a:defRPr>
            </a:lvl6pPr>
            <a:lvl7pPr marL="2892453" indent="-222496" defTabSz="914707" eaLnBrk="0" fontAlgn="base" hangingPunct="0">
              <a:spcBef>
                <a:spcPct val="0"/>
              </a:spcBef>
              <a:spcAft>
                <a:spcPct val="0"/>
              </a:spcAft>
              <a:defRPr i="1">
                <a:solidFill>
                  <a:schemeClr val="tx1"/>
                </a:solidFill>
                <a:latin typeface="Arial" charset="0"/>
              </a:defRPr>
            </a:lvl7pPr>
            <a:lvl8pPr marL="3337446" indent="-222496" defTabSz="914707" eaLnBrk="0" fontAlgn="base" hangingPunct="0">
              <a:spcBef>
                <a:spcPct val="0"/>
              </a:spcBef>
              <a:spcAft>
                <a:spcPct val="0"/>
              </a:spcAft>
              <a:defRPr i="1">
                <a:solidFill>
                  <a:schemeClr val="tx1"/>
                </a:solidFill>
                <a:latin typeface="Arial" charset="0"/>
              </a:defRPr>
            </a:lvl8pPr>
            <a:lvl9pPr marL="3782438" indent="-222496" defTabSz="914707" eaLnBrk="0" fontAlgn="base" hangingPunct="0">
              <a:spcBef>
                <a:spcPct val="0"/>
              </a:spcBef>
              <a:spcAft>
                <a:spcPct val="0"/>
              </a:spcAft>
              <a:defRPr i="1">
                <a:solidFill>
                  <a:schemeClr val="tx1"/>
                </a:solidFill>
                <a:latin typeface="Arial" charset="0"/>
              </a:defRPr>
            </a:lvl9pPr>
          </a:lstStyle>
          <a:p>
            <a:pPr eaLnBrk="1" hangingPunct="1"/>
            <a:fld id="{63F1474D-5F9E-447C-9345-FDC819D7E204}" type="slidenum">
              <a:rPr lang="en-US" i="0" smtClean="0"/>
              <a:pPr eaLnBrk="1" hangingPunct="1"/>
              <a:t>15</a:t>
            </a:fld>
            <a:endParaRPr lang="en-US" i="0" smtClean="0"/>
          </a:p>
        </p:txBody>
      </p:sp>
      <p:sp>
        <p:nvSpPr>
          <p:cNvPr id="34819" name="Rectangle 2"/>
          <p:cNvSpPr>
            <a:spLocks noGrp="1" noRot="1" noChangeAspect="1" noChangeArrowheads="1" noTextEdit="1"/>
          </p:cNvSpPr>
          <p:nvPr>
            <p:ph type="sldImg"/>
          </p:nvPr>
        </p:nvSpPr>
        <p:spPr>
          <a:xfrm>
            <a:off x="1147763" y="687388"/>
            <a:ext cx="4568825" cy="3427412"/>
          </a:xfrm>
          <a:ln/>
        </p:spPr>
      </p:sp>
      <p:sp>
        <p:nvSpPr>
          <p:cNvPr id="34820" name="Rectangle 3"/>
          <p:cNvSpPr>
            <a:spLocks noGrp="1" noChangeArrowheads="1"/>
          </p:cNvSpPr>
          <p:nvPr>
            <p:ph type="body" idx="1"/>
          </p:nvPr>
        </p:nvSpPr>
        <p:spPr>
          <a:xfrm>
            <a:off x="686108" y="4342548"/>
            <a:ext cx="5485785" cy="4114645"/>
          </a:xfrm>
          <a:noFill/>
        </p:spPr>
        <p:txBody>
          <a:bodyPr/>
          <a:lstStyle/>
          <a:p>
            <a:pPr eaLnBrk="1" hangingPunct="1"/>
            <a:endParaRPr lang="en-US" smtClean="0"/>
          </a:p>
        </p:txBody>
      </p:sp>
    </p:spTree>
    <p:extLst>
      <p:ext uri="{BB962C8B-B14F-4D97-AF65-F5344CB8AC3E}">
        <p14:creationId xmlns:p14="http://schemas.microsoft.com/office/powerpoint/2010/main" val="144390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48F1F8D-B48E-4859-9239-DD074D59BC54}" type="slidenum">
              <a:rPr lang="en-US" altLang="en-US" sz="1200" b="0" smtClean="0"/>
              <a:pPr eaLnBrk="1" hangingPunct="1"/>
              <a:t>16</a:t>
            </a:fld>
            <a:endParaRPr lang="en-US" altLang="en-US" sz="1200" b="0" smtClean="0"/>
          </a:p>
        </p:txBody>
      </p:sp>
      <p:sp>
        <p:nvSpPr>
          <p:cNvPr id="61443" name="Rectangle 2"/>
          <p:cNvSpPr>
            <a:spLocks noGrp="1" noRot="1" noChangeAspect="1" noChangeArrowheads="1" noTextEdit="1"/>
          </p:cNvSpPr>
          <p:nvPr>
            <p:ph type="sldImg"/>
          </p:nvPr>
        </p:nvSpPr>
        <p:spPr>
          <a:xfrm>
            <a:off x="1143000" y="685800"/>
            <a:ext cx="4573588" cy="3430588"/>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9738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617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068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674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F2DC495-C34E-4433-96E5-0B991B3E9E0F}" type="slidenum">
              <a:rPr lang="en-US" sz="1200"/>
              <a:pPr eaLnBrk="1" hangingPunct="1"/>
              <a:t>5</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 Peed on the MAT.</a:t>
            </a:r>
          </a:p>
        </p:txBody>
      </p:sp>
    </p:spTree>
    <p:extLst>
      <p:ext uri="{BB962C8B-B14F-4D97-AF65-F5344CB8AC3E}">
        <p14:creationId xmlns:p14="http://schemas.microsoft.com/office/powerpoint/2010/main" val="367237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6745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a:t>Prokaryotes …</a:t>
            </a:r>
          </a:p>
          <a:p>
            <a:pPr eaLnBrk="1" hangingPunct="1">
              <a:lnSpc>
                <a:spcPct val="90000"/>
              </a:lnSpc>
              <a:buFontTx/>
              <a:buChar char="-"/>
            </a:pPr>
            <a:endParaRPr lang="en-US" sz="1400" dirty="0"/>
          </a:p>
          <a:p>
            <a:pPr eaLnBrk="1" hangingPunct="1">
              <a:lnSpc>
                <a:spcPct val="90000"/>
              </a:lnSpc>
              <a:buFontTx/>
              <a:buChar char="-"/>
            </a:pPr>
            <a:r>
              <a:rPr lang="en-US" sz="1400" dirty="0"/>
              <a:t> Reproduce by means of binary fission. </a:t>
            </a:r>
          </a:p>
          <a:p>
            <a:pPr eaLnBrk="1" hangingPunct="1">
              <a:lnSpc>
                <a:spcPct val="90000"/>
              </a:lnSpc>
            </a:pPr>
            <a:endParaRPr lang="en-US" sz="1400" dirty="0"/>
          </a:p>
          <a:p>
            <a:pPr eaLnBrk="1" hangingPunct="1">
              <a:lnSpc>
                <a:spcPct val="90000"/>
              </a:lnSpc>
              <a:buFontTx/>
              <a:buChar char="-"/>
            </a:pPr>
            <a:r>
              <a:rPr lang="en-US" sz="1400" dirty="0"/>
              <a:t> Do not have a cell nucleus or any other organelles with membranes. Plasma membrane their only membrane.</a:t>
            </a:r>
          </a:p>
          <a:p>
            <a:pPr eaLnBrk="1" hangingPunct="1">
              <a:lnSpc>
                <a:spcPct val="90000"/>
              </a:lnSpc>
              <a:buFontTx/>
              <a:buChar char="-"/>
            </a:pPr>
            <a:endParaRPr lang="en-US" sz="1400" dirty="0"/>
          </a:p>
          <a:p>
            <a:pPr eaLnBrk="1" hangingPunct="1">
              <a:lnSpc>
                <a:spcPct val="90000"/>
              </a:lnSpc>
              <a:buFontTx/>
              <a:buChar char="-"/>
            </a:pPr>
            <a:r>
              <a:rPr lang="en-US" sz="1400" dirty="0"/>
              <a:t> DNA travels openly around the cell. </a:t>
            </a:r>
          </a:p>
          <a:p>
            <a:pPr eaLnBrk="1" hangingPunct="1">
              <a:lnSpc>
                <a:spcPct val="90000"/>
              </a:lnSpc>
            </a:pPr>
            <a:r>
              <a:rPr lang="en-US" sz="1400" dirty="0"/>
              <a:t>	         </a:t>
            </a:r>
          </a:p>
          <a:p>
            <a:pPr eaLnBrk="1" hangingPunct="1">
              <a:lnSpc>
                <a:spcPct val="90000"/>
              </a:lnSpc>
              <a:buFontTx/>
              <a:buChar char="-"/>
            </a:pPr>
            <a:r>
              <a:rPr lang="en-US" sz="1400" dirty="0"/>
              <a:t>All bacteria are prokaryotes. </a:t>
            </a:r>
          </a:p>
          <a:p>
            <a:pPr eaLnBrk="1" hangingPunct="1">
              <a:lnSpc>
                <a:spcPct val="90000"/>
              </a:lnSpc>
              <a:buFontTx/>
              <a:buChar char="-"/>
            </a:pPr>
            <a:endParaRPr lang="en-US" sz="1400" dirty="0"/>
          </a:p>
          <a:p>
            <a:pPr eaLnBrk="1" hangingPunct="1">
              <a:lnSpc>
                <a:spcPct val="90000"/>
              </a:lnSpc>
              <a:buFontTx/>
              <a:buChar char="-"/>
            </a:pPr>
            <a:endParaRPr lang="en-US" sz="1400" dirty="0"/>
          </a:p>
        </p:txBody>
      </p:sp>
    </p:spTree>
    <p:extLst>
      <p:ext uri="{BB962C8B-B14F-4D97-AF65-F5344CB8AC3E}">
        <p14:creationId xmlns:p14="http://schemas.microsoft.com/office/powerpoint/2010/main" val="169084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332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Blastulation.png" TargetMode="External"/><Relationship Id="rId4" Type="http://schemas.openxmlformats.org/officeDocument/2006/relationships/hyperlink" Target="https://commons.wikimedia.org/wiki/File:Blastula_(PSF).jpg" TargetMode="External"/><Relationship Id="rId5" Type="http://schemas.openxmlformats.org/officeDocument/2006/relationships/hyperlink" Target="http://www.scienceprofonline.com/" TargetMode="External"/><Relationship Id="rId6" Type="http://schemas.openxmlformats.org/officeDocument/2006/relationships/image" Target="../media/image17.png"/><Relationship Id="rId7"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hyperlink" Target="https://commons.wikimedia.org/wiki/File:Gastrulation.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s://commons.wikimedia.org/wiki/File:Ectoderm.png" TargetMode="External"/><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s://commons.wikimedia.org/wiki/File:Mesoderm.png"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s://commons.wikimedia.org/wiki/File:Gastrulation.png"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ps.prenhall.com/wps/media/objects/1552/1589681/web_tut/18_02/18_02_01a.html" TargetMode="External"/><Relationship Id="rId4" Type="http://schemas.openxmlformats.org/officeDocument/2006/relationships/hyperlink" Target="https://www.youtube.com/watch?v=P1h611sNji8" TargetMode="External"/><Relationship Id="rId5" Type="http://schemas.openxmlformats.org/officeDocument/2006/relationships/hyperlink" Target="https://www.youtube.com/watch?v=V6-v4eF9dyA" TargetMode="External"/><Relationship Id="rId6" Type="http://schemas.openxmlformats.org/officeDocument/2006/relationships/hyperlink" Target="https://www.youtube.com/watch?v=dXpAbezdOho" TargetMode="External"/><Relationship Id="rId7" Type="http://schemas.openxmlformats.org/officeDocument/2006/relationships/image" Target="../media/image24.wmf"/><Relationship Id="rId8"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25.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commons.wikimedia.org/wiki/File:Embryo,_8_cells.jpg"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image" Target="../media/image4.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Animal_cell_structure_en.svg" TargetMode="External"/><Relationship Id="rId9" Type="http://schemas.openxmlformats.org/officeDocument/2006/relationships/hyperlink" Target="http://www.scienceprofonline.com/" TargetMode="External"/><Relationship Id="rId10" Type="http://schemas.openxmlformats.org/officeDocument/2006/relationships/hyperlink" Target="https://www.youtube.com/watch?v=gFuEo2ccTPA"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hyperlink" Target="https://commons.wikimedia.org/wiki/File:Sperm-egg.jpg"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scienceprofonline.com/" TargetMode="External"/><Relationship Id="rId5" Type="http://schemas.openxmlformats.org/officeDocument/2006/relationships/hyperlink" Target="http://commons.wikimedia.org/wiki/File:Mitosis_diagram.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www.scienceprofonline.org/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hyperlink" Target="http://en.wikipedia.org/wiki/File:Sperm-egg.jpg" TargetMode="External"/><Relationship Id="rId3" Type="http://schemas.openxmlformats.org/officeDocument/2006/relationships/hyperlink" Target="http://commons.wikimedia.org/wiki/File:Embryo,_8_cells.jpg" TargetMode="Externa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2.jpeg"/><Relationship Id="rId10"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5.jpg"/><Relationship Id="rId5" Type="http://schemas.openxmlformats.org/officeDocument/2006/relationships/hyperlink" Target="https://commons.wikimedia.org/wiki/File:Sperm-egg.jpg"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Evolution_and_animal_life;_an_elementary_discussion_of_facts,_processes,_laws_and_theories_relating_to_the_life_and_evolution_of_animals_(1907)_(14773271125).jpg" TargetMode="External"/><Relationship Id="rId4" Type="http://schemas.openxmlformats.org/officeDocument/2006/relationships/hyperlink" Target="http://www.scienceprofonline.com/" TargetMode="External"/><Relationship Id="rId5" Type="http://schemas.openxmlformats.org/officeDocument/2006/relationships/image" Target="../media/image15.jp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Gray9.png" TargetMode="External"/><Relationship Id="rId4" Type="http://schemas.openxmlformats.org/officeDocument/2006/relationships/hyperlink" Target="http://www.scienceprofonline.com/"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0837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dirty="0">
                <a:latin typeface="Comic Sans MS" pitchFamily="66" charset="0"/>
              </a:rPr>
              <a:t>From the </a:t>
            </a:r>
            <a:r>
              <a:rPr lang="en-US" altLang="en-US" sz="1000" b="0" dirty="0">
                <a:latin typeface="Comic Sans MS" pitchFamily="66" charset="0"/>
              </a:rPr>
              <a:t>Virtual</a:t>
            </a:r>
            <a:r>
              <a:rPr lang="en-US" altLang="en-US" sz="1000" dirty="0">
                <a:latin typeface="Comic Sans MS" pitchFamily="66" charset="0"/>
              </a:rPr>
              <a:t> </a:t>
            </a:r>
            <a:r>
              <a:rPr lang="en-US" altLang="en-US" sz="1000" dirty="0" smtClean="0">
                <a:latin typeface="Comic Sans MS" pitchFamily="66" charset="0"/>
              </a:rPr>
              <a:t>Biology </a:t>
            </a:r>
            <a:r>
              <a:rPr lang="en-US" altLang="en-US" sz="1000" dirty="0">
                <a:latin typeface="Comic Sans MS" pitchFamily="66" charset="0"/>
              </a:rPr>
              <a:t>Classroom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8"/>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5791200" y="6457890"/>
            <a:ext cx="3337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a:cs typeface="Comic Sans MS"/>
              </a:rPr>
              <a:t>Images: </a:t>
            </a:r>
            <a:r>
              <a:rPr lang="en-US" altLang="en-US" sz="1000" b="0" dirty="0" smtClean="0">
                <a:latin typeface="Comic Sans MS"/>
                <a:cs typeface="Comic Sans MS"/>
                <a:hlinkClick r:id="rId3"/>
              </a:rPr>
              <a:t>Blastulation</a:t>
            </a:r>
            <a:r>
              <a:rPr lang="en-US" altLang="en-US" sz="1000" b="0" dirty="0" smtClean="0">
                <a:latin typeface="Comic Sans MS"/>
                <a:cs typeface="Comic Sans MS"/>
              </a:rPr>
              <a:t>, Wiki</a:t>
            </a:r>
            <a:r>
              <a:rPr lang="en-US" altLang="en-US" sz="1000" b="0" dirty="0" smtClean="0">
                <a:latin typeface="Comic Sans MS"/>
                <a:cs typeface="Comic Sans MS"/>
              </a:rPr>
              <a:t>, </a:t>
            </a:r>
            <a:r>
              <a:rPr lang="en-US" altLang="en-US" sz="1000" b="0" dirty="0" smtClean="0">
                <a:latin typeface="Comic Sans MS"/>
                <a:cs typeface="Comic Sans MS"/>
                <a:hlinkClick r:id="rId4"/>
              </a:rPr>
              <a:t>External view and cross-section of blastula</a:t>
            </a:r>
            <a:r>
              <a:rPr lang="en-US" altLang="en-US" sz="1000" b="0" dirty="0" smtClean="0">
                <a:latin typeface="Comic Sans MS"/>
                <a:cs typeface="Comic Sans MS"/>
              </a:rPr>
              <a:t>, Wiki</a:t>
            </a:r>
            <a:endParaRPr lang="en-US" altLang="en-US" sz="1000" b="0" dirty="0">
              <a:latin typeface="Comic Sans MS"/>
              <a:cs typeface="Comic Sans MS"/>
            </a:endParaRPr>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4" name="TextBox 3"/>
          <p:cNvSpPr txBox="1"/>
          <p:nvPr/>
        </p:nvSpPr>
        <p:spPr>
          <a:xfrm>
            <a:off x="5943600" y="533400"/>
            <a:ext cx="2819400" cy="6032421"/>
          </a:xfrm>
          <a:prstGeom prst="rect">
            <a:avLst/>
          </a:prstGeom>
          <a:noFill/>
        </p:spPr>
        <p:txBody>
          <a:bodyPr wrap="square" rtlCol="0">
            <a:spAutoFit/>
          </a:bodyPr>
          <a:lstStyle/>
          <a:p>
            <a:pPr algn="ctr"/>
            <a:r>
              <a:rPr lang="en-US" sz="3200" dirty="0" err="1" smtClean="0">
                <a:latin typeface="Comic Sans MS"/>
                <a:cs typeface="Comic Sans MS"/>
              </a:rPr>
              <a:t>Blastulation</a:t>
            </a:r>
            <a:endParaRPr lang="en-US" sz="3200" dirty="0" smtClean="0">
              <a:latin typeface="Comic Sans MS"/>
              <a:cs typeface="Comic Sans MS"/>
            </a:endParaRPr>
          </a:p>
          <a:p>
            <a:pPr algn="ctr"/>
            <a:endParaRPr lang="en-US" sz="2800" b="0" dirty="0">
              <a:latin typeface="Comic Sans MS"/>
              <a:cs typeface="Comic Sans MS"/>
            </a:endParaRPr>
          </a:p>
          <a:p>
            <a:pPr algn="ctr"/>
            <a:r>
              <a:rPr lang="en-US" sz="2800" b="0" dirty="0" smtClean="0">
                <a:latin typeface="Comic Sans MS"/>
                <a:cs typeface="Comic Sans MS"/>
              </a:rPr>
              <a:t>1. </a:t>
            </a:r>
            <a:r>
              <a:rPr lang="en-US" sz="2800" b="0" dirty="0" err="1" smtClean="0">
                <a:latin typeface="Comic Sans MS"/>
                <a:cs typeface="Comic Sans MS"/>
              </a:rPr>
              <a:t>Morula</a:t>
            </a:r>
            <a:endParaRPr lang="en-US" sz="2800" b="0" dirty="0" smtClean="0">
              <a:latin typeface="Comic Sans MS"/>
              <a:cs typeface="Comic Sans MS"/>
            </a:endParaRPr>
          </a:p>
          <a:p>
            <a:pPr marL="342900" indent="-342900" algn="ctr">
              <a:buAutoNum type="arabicPeriod"/>
            </a:pPr>
            <a:endParaRPr lang="en-US" sz="2800" b="0" dirty="0">
              <a:latin typeface="Comic Sans MS"/>
              <a:cs typeface="Comic Sans MS"/>
            </a:endParaRPr>
          </a:p>
          <a:p>
            <a:pPr algn="ctr"/>
            <a:r>
              <a:rPr lang="en-US" sz="1400" dirty="0" smtClean="0">
                <a:latin typeface="Comic Sans MS"/>
                <a:cs typeface="Comic Sans MS"/>
              </a:rPr>
              <a:t>-----</a:t>
            </a:r>
            <a:r>
              <a:rPr lang="en-US" sz="1400" b="0" dirty="0" smtClean="0">
                <a:latin typeface="Comic Sans MS"/>
                <a:cs typeface="Comic Sans MS"/>
                <a:sym typeface="Wingdings"/>
              </a:rPr>
              <a:t></a:t>
            </a:r>
          </a:p>
          <a:p>
            <a:pPr algn="ctr"/>
            <a:endParaRPr lang="en-US" sz="2800" b="0" dirty="0" smtClean="0">
              <a:latin typeface="Comic Sans MS"/>
              <a:cs typeface="Comic Sans MS"/>
              <a:sym typeface="Wingdings"/>
            </a:endParaRPr>
          </a:p>
          <a:p>
            <a:pPr algn="ctr"/>
            <a:r>
              <a:rPr lang="en-US" sz="2800" b="0" dirty="0" smtClean="0">
                <a:latin typeface="Comic Sans MS"/>
                <a:cs typeface="Comic Sans MS"/>
                <a:sym typeface="Wingdings"/>
              </a:rPr>
              <a:t>2. Blastula</a:t>
            </a:r>
          </a:p>
          <a:p>
            <a:pPr algn="ctr"/>
            <a:r>
              <a:rPr lang="en-US" sz="1400" b="0" dirty="0" smtClean="0">
                <a:latin typeface="Comic Sans MS"/>
                <a:cs typeface="Comic Sans MS"/>
                <a:sym typeface="Wingdings"/>
              </a:rPr>
              <a:t>(“little bladder”)</a:t>
            </a:r>
          </a:p>
          <a:p>
            <a:pPr algn="ctr"/>
            <a:endParaRPr lang="en-US" sz="2000" b="0" dirty="0">
              <a:latin typeface="Comic Sans MS"/>
              <a:cs typeface="Comic Sans MS"/>
              <a:sym typeface="Wingdings"/>
            </a:endParaRPr>
          </a:p>
          <a:p>
            <a:pPr algn="ctr"/>
            <a:endParaRPr lang="en-US" sz="2000" b="0" dirty="0" smtClean="0">
              <a:latin typeface="Comic Sans MS"/>
              <a:cs typeface="Comic Sans MS"/>
              <a:sym typeface="Wingdings"/>
            </a:endParaRPr>
          </a:p>
          <a:p>
            <a:pPr marL="514350" indent="-514350" algn="ctr">
              <a:buAutoNum type="alphaUcPeriod"/>
            </a:pPr>
            <a:r>
              <a:rPr lang="en-US" sz="2000" b="0" dirty="0" smtClean="0">
                <a:latin typeface="Comic Sans MS"/>
                <a:cs typeface="Comic Sans MS"/>
                <a:sym typeface="Wingdings"/>
              </a:rPr>
              <a:t>View of the outside of a blastula.</a:t>
            </a:r>
          </a:p>
          <a:p>
            <a:pPr marL="514350" indent="-514350" algn="ctr">
              <a:buAutoNum type="alphaUcPeriod"/>
            </a:pPr>
            <a:endParaRPr lang="en-US" sz="2000" b="0" dirty="0">
              <a:latin typeface="Comic Sans MS"/>
              <a:cs typeface="Comic Sans MS"/>
              <a:sym typeface="Wingdings"/>
            </a:endParaRPr>
          </a:p>
          <a:p>
            <a:pPr marL="514350" indent="-514350" algn="ctr">
              <a:buAutoNum type="alphaUcPeriod"/>
            </a:pPr>
            <a:r>
              <a:rPr lang="en-US" sz="2000" b="0" dirty="0" smtClean="0">
                <a:latin typeface="Comic Sans MS"/>
                <a:cs typeface="Comic Sans MS"/>
                <a:sym typeface="Wingdings"/>
              </a:rPr>
              <a:t>Cross section of blastula.</a:t>
            </a:r>
            <a:endParaRPr lang="en-US" sz="2000" b="0" dirty="0" smtClean="0">
              <a:latin typeface="Comic Sans MS"/>
              <a:cs typeface="Comic Sans MS"/>
            </a:endParaRPr>
          </a:p>
          <a:p>
            <a:pPr algn="ctr"/>
            <a:endParaRPr lang="en-US" b="0" dirty="0" smtClean="0">
              <a:latin typeface="Comic Sans MS"/>
              <a:cs typeface="Comic Sans MS"/>
            </a:endParaRPr>
          </a:p>
        </p:txBody>
      </p:sp>
      <p:pic>
        <p:nvPicPr>
          <p:cNvPr id="2" name="Picture 1" descr="Blastul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762000"/>
            <a:ext cx="4889499" cy="2819400"/>
          </a:xfrm>
          <a:prstGeom prst="rect">
            <a:avLst/>
          </a:prstGeom>
        </p:spPr>
      </p:pic>
      <p:pic>
        <p:nvPicPr>
          <p:cNvPr id="5" name="Picture 4" descr="Blastula_(PS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4038600"/>
            <a:ext cx="4648200" cy="2222649"/>
          </a:xfrm>
          <a:prstGeom prst="rect">
            <a:avLst/>
          </a:prstGeom>
        </p:spPr>
      </p:pic>
    </p:spTree>
    <p:extLst>
      <p:ext uri="{BB962C8B-B14F-4D97-AF65-F5344CB8AC3E}">
        <p14:creationId xmlns:p14="http://schemas.microsoft.com/office/powerpoint/2010/main" val="37521033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3"/>
              </a:rPr>
              <a:t>ScienceProfOnline.com</a:t>
            </a:r>
            <a:endParaRPr lang="en-US" altLang="en-US" sz="1000" b="0" dirty="0">
              <a:latin typeface="Comic Sans MS" pitchFamily="66" charset="0"/>
            </a:endParaRPr>
          </a:p>
        </p:txBody>
      </p:sp>
      <p:sp>
        <p:nvSpPr>
          <p:cNvPr id="4" name="TextBox 3"/>
          <p:cNvSpPr txBox="1"/>
          <p:nvPr/>
        </p:nvSpPr>
        <p:spPr>
          <a:xfrm>
            <a:off x="5867400" y="381000"/>
            <a:ext cx="2895600" cy="6247864"/>
          </a:xfrm>
          <a:prstGeom prst="rect">
            <a:avLst/>
          </a:prstGeom>
          <a:noFill/>
        </p:spPr>
        <p:txBody>
          <a:bodyPr wrap="square" rtlCol="0">
            <a:spAutoFit/>
          </a:bodyPr>
          <a:lstStyle/>
          <a:p>
            <a:pPr algn="ctr"/>
            <a:r>
              <a:rPr lang="en-US" sz="3200" dirty="0" smtClean="0">
                <a:latin typeface="Comic Sans MS"/>
                <a:cs typeface="Comic Sans MS"/>
              </a:rPr>
              <a:t>Gastrulation</a:t>
            </a:r>
          </a:p>
          <a:p>
            <a:pPr algn="ctr"/>
            <a:endParaRPr lang="en-US" sz="1800" b="0" dirty="0">
              <a:latin typeface="Comic Sans MS"/>
              <a:cs typeface="Comic Sans MS"/>
            </a:endParaRPr>
          </a:p>
          <a:p>
            <a:pPr algn="ctr"/>
            <a:r>
              <a:rPr lang="en-US" sz="2000" b="0" dirty="0">
                <a:latin typeface="Comic Sans MS"/>
                <a:cs typeface="Comic Sans MS"/>
              </a:rPr>
              <a:t>O</a:t>
            </a:r>
            <a:r>
              <a:rPr lang="en-US" sz="2000" b="0" dirty="0" smtClean="0">
                <a:latin typeface="Comic Sans MS"/>
                <a:cs typeface="Comic Sans MS"/>
              </a:rPr>
              <a:t>ccurs </a:t>
            </a:r>
            <a:r>
              <a:rPr lang="en-US" sz="2000" b="0" dirty="0">
                <a:latin typeface="Comic Sans MS"/>
                <a:cs typeface="Comic Sans MS"/>
              </a:rPr>
              <a:t>when a </a:t>
            </a:r>
            <a:r>
              <a:rPr lang="en-US" sz="2000" b="0" dirty="0" smtClean="0">
                <a:latin typeface="Comic Sans MS"/>
                <a:cs typeface="Comic Sans MS"/>
              </a:rPr>
              <a:t>blastula</a:t>
            </a:r>
            <a:r>
              <a:rPr lang="en-US" sz="2000" b="0" dirty="0">
                <a:latin typeface="Comic Sans MS"/>
                <a:cs typeface="Comic Sans MS"/>
              </a:rPr>
              <a:t> </a:t>
            </a:r>
            <a:r>
              <a:rPr lang="en-US" sz="2000" b="0" dirty="0" smtClean="0">
                <a:latin typeface="Comic Sans MS"/>
                <a:cs typeface="Comic Sans MS"/>
              </a:rPr>
              <a:t>(made </a:t>
            </a:r>
            <a:r>
              <a:rPr lang="en-US" sz="2000" b="0" dirty="0">
                <a:latin typeface="Comic Sans MS"/>
                <a:cs typeface="Comic Sans MS"/>
              </a:rPr>
              <a:t>up of one </a:t>
            </a:r>
            <a:r>
              <a:rPr lang="en-US" sz="2000" b="0" dirty="0" smtClean="0">
                <a:latin typeface="Comic Sans MS"/>
                <a:cs typeface="Comic Sans MS"/>
              </a:rPr>
              <a:t>layer) folds </a:t>
            </a:r>
            <a:r>
              <a:rPr lang="en-US" sz="2000" b="0" dirty="0">
                <a:latin typeface="Comic Sans MS"/>
                <a:cs typeface="Comic Sans MS"/>
              </a:rPr>
              <a:t>inward and enlarges to create a </a:t>
            </a:r>
            <a:r>
              <a:rPr lang="en-US" sz="2000" b="0" dirty="0" smtClean="0">
                <a:latin typeface="Comic Sans MS"/>
                <a:cs typeface="Comic Sans MS"/>
              </a:rPr>
              <a:t>gastrula </a:t>
            </a:r>
            <a:r>
              <a:rPr lang="en-US" b="0" dirty="0" smtClean="0">
                <a:latin typeface="Comic Sans MS"/>
                <a:cs typeface="Comic Sans MS"/>
              </a:rPr>
              <a:t>(“little stomach”)</a:t>
            </a:r>
            <a:r>
              <a:rPr lang="en-US" sz="2000" b="0" dirty="0" smtClean="0">
                <a:latin typeface="Comic Sans MS"/>
                <a:cs typeface="Comic Sans MS"/>
              </a:rPr>
              <a:t>. </a:t>
            </a:r>
          </a:p>
          <a:p>
            <a:pPr algn="ctr"/>
            <a:endParaRPr lang="en-US" sz="2000" b="0" dirty="0">
              <a:latin typeface="Comic Sans MS"/>
              <a:cs typeface="Comic Sans MS"/>
            </a:endParaRPr>
          </a:p>
          <a:p>
            <a:pPr algn="ctr"/>
            <a:r>
              <a:rPr lang="en-US" sz="2000" b="0" dirty="0" smtClean="0">
                <a:latin typeface="Comic Sans MS"/>
                <a:cs typeface="Comic Sans MS"/>
              </a:rPr>
              <a:t>A </a:t>
            </a:r>
            <a:r>
              <a:rPr lang="en-US" sz="2000" b="0" dirty="0">
                <a:latin typeface="Comic Sans MS"/>
                <a:cs typeface="Comic Sans MS"/>
              </a:rPr>
              <a:t>gastrula has 3 germ </a:t>
            </a:r>
            <a:r>
              <a:rPr lang="en-US" sz="2000" b="0" dirty="0" smtClean="0">
                <a:latin typeface="Comic Sans MS"/>
                <a:cs typeface="Comic Sans MS"/>
              </a:rPr>
              <a:t>layers: the </a:t>
            </a:r>
            <a:r>
              <a:rPr lang="en-US" sz="2000" b="0" dirty="0">
                <a:latin typeface="Comic Sans MS"/>
                <a:cs typeface="Comic Sans MS"/>
              </a:rPr>
              <a:t>ectoderm, the mesoderm, and the endoderm. Some of the ectoderm cells from the blastula collapse inward and form the endoderm. The blastopore is the hole </a:t>
            </a:r>
            <a:r>
              <a:rPr lang="en-US" sz="2000" b="0" dirty="0" smtClean="0">
                <a:latin typeface="Comic Sans MS"/>
                <a:cs typeface="Comic Sans MS"/>
              </a:rPr>
              <a:t>created.</a:t>
            </a:r>
            <a:endParaRPr lang="en-US" sz="1200" b="0" dirty="0" smtClean="0">
              <a:latin typeface="Comic Sans MS"/>
              <a:cs typeface="Comic Sans MS"/>
            </a:endParaRPr>
          </a:p>
        </p:txBody>
      </p:sp>
      <p:pic>
        <p:nvPicPr>
          <p:cNvPr id="6" name="Picture 5" descr="Gastrul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724400"/>
            <a:ext cx="5029200" cy="1548513"/>
          </a:xfrm>
          <a:prstGeom prst="rect">
            <a:avLst/>
          </a:prstGeom>
        </p:spPr>
      </p:pic>
      <p:pic>
        <p:nvPicPr>
          <p:cNvPr id="8" name="Picture 7" descr="gatrula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81000"/>
            <a:ext cx="5029200" cy="4038599"/>
          </a:xfrm>
          <a:prstGeom prst="rect">
            <a:avLst/>
          </a:prstGeom>
        </p:spPr>
      </p:pic>
      <p:sp>
        <p:nvSpPr>
          <p:cNvPr id="11" name="Text Box 3"/>
          <p:cNvSpPr txBox="1">
            <a:spLocks noChangeArrowheads="1"/>
          </p:cNvSpPr>
          <p:nvPr/>
        </p:nvSpPr>
        <p:spPr bwMode="auto">
          <a:xfrm>
            <a:off x="6481729" y="6611779"/>
            <a:ext cx="26513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a:cs typeface="Comic Sans MS"/>
              </a:rPr>
              <a:t>Images:</a:t>
            </a:r>
            <a:r>
              <a:rPr lang="en-US" altLang="en-US" sz="1000" b="0" dirty="0" smtClean="0">
                <a:latin typeface="Comic Sans MS"/>
                <a:cs typeface="Comic Sans MS"/>
              </a:rPr>
              <a:t> </a:t>
            </a:r>
            <a:r>
              <a:rPr lang="en-US" altLang="en-US" sz="1000" b="0" dirty="0" smtClean="0">
                <a:latin typeface="Comic Sans MS"/>
                <a:cs typeface="Comic Sans MS"/>
                <a:hlinkClick r:id="rId6"/>
              </a:rPr>
              <a:t>Gastrulation schematic</a:t>
            </a:r>
            <a:r>
              <a:rPr lang="en-US" altLang="en-US" sz="1000" b="0" dirty="0" smtClean="0">
                <a:latin typeface="Comic Sans MS"/>
                <a:cs typeface="Comic Sans MS"/>
              </a:rPr>
              <a:t>, Wiki</a:t>
            </a:r>
            <a:endParaRPr lang="en-US" altLang="en-US" sz="1000" b="0" dirty="0">
              <a:latin typeface="Comic Sans MS"/>
              <a:cs typeface="Comic Sans MS"/>
            </a:endParaRPr>
          </a:p>
        </p:txBody>
      </p:sp>
    </p:spTree>
    <p:extLst>
      <p:ext uri="{BB962C8B-B14F-4D97-AF65-F5344CB8AC3E}">
        <p14:creationId xmlns:p14="http://schemas.microsoft.com/office/powerpoint/2010/main" val="6059336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3"/>
              </a:rPr>
              <a:t>ScienceProfOnline.com</a:t>
            </a:r>
            <a:endParaRPr lang="en-US" altLang="en-US" sz="1000" b="0" dirty="0">
              <a:latin typeface="Comic Sans MS" pitchFamily="66" charset="0"/>
            </a:endParaRPr>
          </a:p>
        </p:txBody>
      </p:sp>
      <p:sp>
        <p:nvSpPr>
          <p:cNvPr id="4" name="TextBox 3"/>
          <p:cNvSpPr txBox="1"/>
          <p:nvPr/>
        </p:nvSpPr>
        <p:spPr>
          <a:xfrm>
            <a:off x="5791200" y="609600"/>
            <a:ext cx="2895600" cy="5970865"/>
          </a:xfrm>
          <a:prstGeom prst="rect">
            <a:avLst/>
          </a:prstGeom>
          <a:noFill/>
        </p:spPr>
        <p:txBody>
          <a:bodyPr wrap="square" rtlCol="0">
            <a:spAutoFit/>
          </a:bodyPr>
          <a:lstStyle/>
          <a:p>
            <a:pPr algn="ctr"/>
            <a:r>
              <a:rPr lang="en-US" sz="3200" dirty="0" smtClean="0">
                <a:latin typeface="Comic Sans MS"/>
                <a:cs typeface="Comic Sans MS"/>
              </a:rPr>
              <a:t>Ectoderm</a:t>
            </a:r>
          </a:p>
          <a:p>
            <a:pPr algn="ctr"/>
            <a:endParaRPr lang="en-US" sz="1800" b="0" dirty="0">
              <a:latin typeface="Comic Sans MS"/>
              <a:cs typeface="Comic Sans MS"/>
            </a:endParaRPr>
          </a:p>
          <a:p>
            <a:pPr algn="ctr"/>
            <a:r>
              <a:rPr lang="en-US" sz="2000" b="0" dirty="0" smtClean="0">
                <a:latin typeface="Comic Sans MS"/>
                <a:cs typeface="Comic Sans MS"/>
              </a:rPr>
              <a:t>Differentiates into the entire nervous </a:t>
            </a:r>
            <a:r>
              <a:rPr lang="en-US" sz="2000" b="0" dirty="0">
                <a:latin typeface="Comic Sans MS"/>
                <a:cs typeface="Comic Sans MS"/>
              </a:rPr>
              <a:t>system (spine, peripheral nerves and brain), </a:t>
            </a:r>
            <a:r>
              <a:rPr lang="en-US" sz="2000" b="0" dirty="0" smtClean="0">
                <a:latin typeface="Comic Sans MS"/>
                <a:cs typeface="Comic Sans MS"/>
              </a:rPr>
              <a:t>as well as various external tissues, such as hair, nails, tooth </a:t>
            </a:r>
            <a:r>
              <a:rPr lang="en-US" sz="2000" b="0" dirty="0">
                <a:latin typeface="Comic Sans MS"/>
                <a:cs typeface="Comic Sans MS"/>
              </a:rPr>
              <a:t>enamel and </a:t>
            </a:r>
            <a:r>
              <a:rPr lang="en-US" sz="2000" b="0" dirty="0" smtClean="0">
                <a:latin typeface="Comic Sans MS"/>
                <a:cs typeface="Comic Sans MS"/>
              </a:rPr>
              <a:t>the outer layer of skin  (epidermis). </a:t>
            </a:r>
          </a:p>
          <a:p>
            <a:pPr algn="ctr"/>
            <a:endParaRPr lang="en-US" sz="2000" b="0" dirty="0">
              <a:latin typeface="Comic Sans MS"/>
              <a:cs typeface="Comic Sans MS"/>
            </a:endParaRPr>
          </a:p>
          <a:p>
            <a:pPr algn="ctr"/>
            <a:r>
              <a:rPr lang="en-US" sz="2000" b="0" dirty="0">
                <a:latin typeface="Comic Sans MS"/>
                <a:cs typeface="Comic Sans MS"/>
              </a:rPr>
              <a:t>A</a:t>
            </a:r>
            <a:r>
              <a:rPr lang="en-US" sz="2000" b="0" dirty="0" smtClean="0">
                <a:latin typeface="Comic Sans MS"/>
                <a:cs typeface="Comic Sans MS"/>
              </a:rPr>
              <a:t>lso </a:t>
            </a:r>
            <a:r>
              <a:rPr lang="en-US" sz="2000" b="0" dirty="0">
                <a:latin typeface="Comic Sans MS"/>
                <a:cs typeface="Comic Sans MS"/>
              </a:rPr>
              <a:t>forms the lining of mouth, anus, nostrils, sweat glands, hair and nails</a:t>
            </a:r>
            <a:r>
              <a:rPr lang="en-US" sz="2000" b="0" dirty="0" smtClean="0">
                <a:latin typeface="Comic Sans MS"/>
                <a:cs typeface="Comic Sans MS"/>
              </a:rPr>
              <a:t>.</a:t>
            </a:r>
          </a:p>
          <a:p>
            <a:pPr algn="ctr"/>
            <a:endParaRPr lang="en-US" sz="2000" b="0" dirty="0">
              <a:latin typeface="Comic Sans MS"/>
              <a:cs typeface="Comic Sans MS"/>
            </a:endParaRPr>
          </a:p>
          <a:p>
            <a:pPr algn="ctr"/>
            <a:endParaRPr lang="en-US" sz="1200" b="0" dirty="0" smtClean="0">
              <a:latin typeface="Comic Sans MS"/>
              <a:cs typeface="Comic Sans MS"/>
            </a:endParaRPr>
          </a:p>
        </p:txBody>
      </p:sp>
      <p:sp>
        <p:nvSpPr>
          <p:cNvPr id="11" name="Text Box 3"/>
          <p:cNvSpPr txBox="1">
            <a:spLocks noChangeArrowheads="1"/>
          </p:cNvSpPr>
          <p:nvPr/>
        </p:nvSpPr>
        <p:spPr bwMode="auto">
          <a:xfrm>
            <a:off x="6481729" y="6611779"/>
            <a:ext cx="26513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a:cs typeface="Comic Sans MS"/>
              </a:rPr>
              <a:t>Image:</a:t>
            </a:r>
            <a:r>
              <a:rPr lang="en-US" altLang="en-US" sz="1000" b="0" dirty="0" smtClean="0">
                <a:latin typeface="Comic Sans MS"/>
                <a:cs typeface="Comic Sans MS"/>
              </a:rPr>
              <a:t> </a:t>
            </a:r>
            <a:r>
              <a:rPr lang="en-US" altLang="en-US" sz="1000" b="0" dirty="0" smtClean="0">
                <a:latin typeface="Comic Sans MS"/>
                <a:cs typeface="Comic Sans MS"/>
                <a:hlinkClick r:id="rId4"/>
              </a:rPr>
              <a:t>Ectoderm</a:t>
            </a:r>
            <a:r>
              <a:rPr lang="en-US" altLang="en-US" sz="1000" b="0" dirty="0" smtClean="0">
                <a:latin typeface="Comic Sans MS"/>
                <a:cs typeface="Comic Sans MS"/>
              </a:rPr>
              <a:t>, Wiki</a:t>
            </a:r>
            <a:endParaRPr lang="en-US" altLang="en-US" sz="1000" b="0" dirty="0">
              <a:latin typeface="Comic Sans MS"/>
              <a:cs typeface="Comic Sans MS"/>
            </a:endParaRPr>
          </a:p>
        </p:txBody>
      </p:sp>
      <p:pic>
        <p:nvPicPr>
          <p:cNvPr id="5" name="Picture 4" descr="Ectoder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533400"/>
            <a:ext cx="4389293" cy="5486400"/>
          </a:xfrm>
          <a:prstGeom prst="rect">
            <a:avLst/>
          </a:prstGeom>
        </p:spPr>
      </p:pic>
    </p:spTree>
    <p:extLst>
      <p:ext uri="{BB962C8B-B14F-4D97-AF65-F5344CB8AC3E}">
        <p14:creationId xmlns:p14="http://schemas.microsoft.com/office/powerpoint/2010/main" val="4334079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3"/>
              </a:rPr>
              <a:t>ScienceProfOnline.com</a:t>
            </a:r>
            <a:endParaRPr lang="en-US" altLang="en-US" sz="1000" b="0" dirty="0">
              <a:latin typeface="Comic Sans MS" pitchFamily="66" charset="0"/>
            </a:endParaRPr>
          </a:p>
        </p:txBody>
      </p:sp>
      <p:sp>
        <p:nvSpPr>
          <p:cNvPr id="4" name="TextBox 3"/>
          <p:cNvSpPr txBox="1"/>
          <p:nvPr/>
        </p:nvSpPr>
        <p:spPr>
          <a:xfrm>
            <a:off x="5410200" y="1143000"/>
            <a:ext cx="2819400" cy="4124206"/>
          </a:xfrm>
          <a:prstGeom prst="rect">
            <a:avLst/>
          </a:prstGeom>
          <a:noFill/>
        </p:spPr>
        <p:txBody>
          <a:bodyPr wrap="square" rtlCol="0">
            <a:spAutoFit/>
          </a:bodyPr>
          <a:lstStyle/>
          <a:p>
            <a:pPr algn="ctr"/>
            <a:r>
              <a:rPr lang="en-US" sz="3600" dirty="0" smtClean="0">
                <a:latin typeface="Comic Sans MS"/>
                <a:cs typeface="Comic Sans MS"/>
              </a:rPr>
              <a:t>Mesoderm</a:t>
            </a:r>
          </a:p>
          <a:p>
            <a:pPr algn="ctr"/>
            <a:endParaRPr lang="en-US" sz="2000" b="0" dirty="0">
              <a:latin typeface="Comic Sans MS"/>
              <a:cs typeface="Comic Sans MS"/>
            </a:endParaRPr>
          </a:p>
          <a:p>
            <a:pPr algn="ctr"/>
            <a:r>
              <a:rPr lang="en-US" sz="2400" b="0" dirty="0">
                <a:latin typeface="Comic Sans MS"/>
                <a:cs typeface="Comic Sans MS"/>
              </a:rPr>
              <a:t> In vertebrates, the mesoderm gives rise to </a:t>
            </a:r>
            <a:r>
              <a:rPr lang="en-US" sz="2400" b="0" dirty="0" smtClean="0">
                <a:latin typeface="Comic Sans MS"/>
                <a:cs typeface="Comic Sans MS"/>
              </a:rPr>
              <a:t>much of the body’s mass, including muscle</a:t>
            </a:r>
            <a:r>
              <a:rPr lang="en-US" sz="2400" b="0" dirty="0">
                <a:latin typeface="Comic Sans MS"/>
                <a:cs typeface="Comic Sans MS"/>
              </a:rPr>
              <a:t>, connective tissue, cartilage, </a:t>
            </a:r>
            <a:r>
              <a:rPr lang="en-US" sz="2400" b="0" dirty="0" smtClean="0">
                <a:latin typeface="Comic Sans MS"/>
                <a:cs typeface="Comic Sans MS"/>
              </a:rPr>
              <a:t>bone</a:t>
            </a:r>
            <a:r>
              <a:rPr lang="en-US" sz="2400" b="0" dirty="0">
                <a:latin typeface="Comic Sans MS"/>
                <a:cs typeface="Comic Sans MS"/>
              </a:rPr>
              <a:t> </a:t>
            </a:r>
            <a:r>
              <a:rPr lang="en-US" sz="2400" b="0" dirty="0" smtClean="0">
                <a:latin typeface="Comic Sans MS"/>
                <a:cs typeface="Comic Sans MS"/>
              </a:rPr>
              <a:t>and blood.</a:t>
            </a:r>
          </a:p>
          <a:p>
            <a:pPr algn="ctr"/>
            <a:endParaRPr lang="en-US" sz="1400" b="0" dirty="0" smtClean="0">
              <a:latin typeface="Comic Sans MS"/>
              <a:cs typeface="Comic Sans MS"/>
            </a:endParaRPr>
          </a:p>
        </p:txBody>
      </p:sp>
      <p:sp>
        <p:nvSpPr>
          <p:cNvPr id="11" name="Text Box 3"/>
          <p:cNvSpPr txBox="1">
            <a:spLocks noChangeArrowheads="1"/>
          </p:cNvSpPr>
          <p:nvPr/>
        </p:nvSpPr>
        <p:spPr bwMode="auto">
          <a:xfrm>
            <a:off x="6481729" y="6611779"/>
            <a:ext cx="26513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a:cs typeface="Comic Sans MS"/>
              </a:rPr>
              <a:t>Image:</a:t>
            </a:r>
            <a:r>
              <a:rPr lang="en-US" altLang="en-US" sz="1000" b="0" dirty="0" smtClean="0">
                <a:latin typeface="Comic Sans MS"/>
                <a:cs typeface="Comic Sans MS"/>
              </a:rPr>
              <a:t> </a:t>
            </a:r>
            <a:r>
              <a:rPr lang="en-US" altLang="en-US" sz="1000" b="0" dirty="0" smtClean="0">
                <a:latin typeface="Comic Sans MS"/>
                <a:cs typeface="Comic Sans MS"/>
                <a:hlinkClick r:id="rId4"/>
              </a:rPr>
              <a:t>Mesoderm</a:t>
            </a:r>
            <a:r>
              <a:rPr lang="en-US" altLang="en-US" sz="1000" b="0" dirty="0" smtClean="0">
                <a:latin typeface="Comic Sans MS"/>
                <a:cs typeface="Comic Sans MS"/>
              </a:rPr>
              <a:t>, Wiki</a:t>
            </a:r>
            <a:endParaRPr lang="en-US" altLang="en-US" sz="1000" b="0" dirty="0">
              <a:latin typeface="Comic Sans MS"/>
              <a:cs typeface="Comic Sans MS"/>
            </a:endParaRPr>
          </a:p>
        </p:txBody>
      </p:sp>
      <p:pic>
        <p:nvPicPr>
          <p:cNvPr id="2" name="Picture 1" descr="Mesoder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838200"/>
            <a:ext cx="3657600" cy="4800600"/>
          </a:xfrm>
          <a:prstGeom prst="rect">
            <a:avLst/>
          </a:prstGeom>
        </p:spPr>
      </p:pic>
    </p:spTree>
    <p:extLst>
      <p:ext uri="{BB962C8B-B14F-4D97-AF65-F5344CB8AC3E}">
        <p14:creationId xmlns:p14="http://schemas.microsoft.com/office/powerpoint/2010/main" val="2120951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3"/>
              </a:rPr>
              <a:t>ScienceProfOnline.com</a:t>
            </a:r>
            <a:endParaRPr lang="en-US" altLang="en-US" sz="1000" b="0" dirty="0">
              <a:latin typeface="Comic Sans MS" pitchFamily="66" charset="0"/>
            </a:endParaRPr>
          </a:p>
        </p:txBody>
      </p:sp>
      <p:sp>
        <p:nvSpPr>
          <p:cNvPr id="4" name="TextBox 3"/>
          <p:cNvSpPr txBox="1"/>
          <p:nvPr/>
        </p:nvSpPr>
        <p:spPr>
          <a:xfrm>
            <a:off x="5867400" y="762000"/>
            <a:ext cx="2895600" cy="5139868"/>
          </a:xfrm>
          <a:prstGeom prst="rect">
            <a:avLst/>
          </a:prstGeom>
          <a:noFill/>
        </p:spPr>
        <p:txBody>
          <a:bodyPr wrap="square" rtlCol="0">
            <a:spAutoFit/>
          </a:bodyPr>
          <a:lstStyle/>
          <a:p>
            <a:pPr algn="ctr"/>
            <a:r>
              <a:rPr lang="en-US" sz="3600" dirty="0" smtClean="0">
                <a:latin typeface="Comic Sans MS"/>
                <a:cs typeface="Comic Sans MS"/>
              </a:rPr>
              <a:t>Endoderm</a:t>
            </a:r>
          </a:p>
          <a:p>
            <a:pPr algn="ctr"/>
            <a:endParaRPr lang="en-US" sz="2000" b="0" dirty="0">
              <a:latin typeface="Comic Sans MS"/>
              <a:cs typeface="Comic Sans MS"/>
            </a:endParaRPr>
          </a:p>
          <a:p>
            <a:pPr algn="ctr"/>
            <a:r>
              <a:rPr lang="en-US" sz="2400" b="0" dirty="0" smtClean="0">
                <a:latin typeface="Comic Sans MS"/>
                <a:cs typeface="Comic Sans MS"/>
              </a:rPr>
              <a:t>Develops into interior organs and tissues, such as the </a:t>
            </a:r>
            <a:r>
              <a:rPr lang="en-US" sz="2400" b="0" dirty="0">
                <a:latin typeface="Comic Sans MS"/>
                <a:cs typeface="Comic Sans MS"/>
              </a:rPr>
              <a:t>interior linings of two tubes in the body, the digestive and respiratory </a:t>
            </a:r>
            <a:r>
              <a:rPr lang="en-US" sz="2400" b="0" dirty="0" smtClean="0">
                <a:latin typeface="Comic Sans MS"/>
                <a:cs typeface="Comic Sans MS"/>
              </a:rPr>
              <a:t>tube and associated organs. </a:t>
            </a:r>
          </a:p>
          <a:p>
            <a:pPr algn="ctr"/>
            <a:endParaRPr lang="en-US" sz="2000" b="0" dirty="0">
              <a:latin typeface="Comic Sans MS"/>
              <a:cs typeface="Comic Sans MS"/>
            </a:endParaRPr>
          </a:p>
          <a:p>
            <a:pPr algn="ctr"/>
            <a:endParaRPr lang="en-US" sz="1200" b="0" dirty="0" smtClean="0">
              <a:latin typeface="Comic Sans MS"/>
              <a:cs typeface="Comic Sans MS"/>
            </a:endParaRPr>
          </a:p>
        </p:txBody>
      </p:sp>
      <p:sp>
        <p:nvSpPr>
          <p:cNvPr id="11" name="Text Box 3"/>
          <p:cNvSpPr txBox="1">
            <a:spLocks noChangeArrowheads="1"/>
          </p:cNvSpPr>
          <p:nvPr/>
        </p:nvSpPr>
        <p:spPr bwMode="auto">
          <a:xfrm>
            <a:off x="6481729" y="6611779"/>
            <a:ext cx="26513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a:cs typeface="Comic Sans MS"/>
              </a:rPr>
              <a:t>Images:</a:t>
            </a:r>
            <a:r>
              <a:rPr lang="en-US" altLang="en-US" sz="1000" b="0" dirty="0" smtClean="0">
                <a:latin typeface="Comic Sans MS"/>
                <a:cs typeface="Comic Sans MS"/>
              </a:rPr>
              <a:t> </a:t>
            </a:r>
            <a:r>
              <a:rPr lang="en-US" altLang="en-US" sz="1000" b="0" dirty="0" smtClean="0">
                <a:latin typeface="Comic Sans MS"/>
                <a:cs typeface="Comic Sans MS"/>
                <a:hlinkClick r:id="rId4"/>
              </a:rPr>
              <a:t>Gastrulation schematic</a:t>
            </a:r>
            <a:r>
              <a:rPr lang="en-US" altLang="en-US" sz="1000" b="0" dirty="0" smtClean="0">
                <a:latin typeface="Comic Sans MS"/>
                <a:cs typeface="Comic Sans MS"/>
              </a:rPr>
              <a:t>, Wiki</a:t>
            </a:r>
            <a:endParaRPr lang="en-US" altLang="en-US" sz="1000" b="0" dirty="0">
              <a:latin typeface="Comic Sans MS"/>
              <a:cs typeface="Comic Sans MS"/>
            </a:endParaRPr>
          </a:p>
        </p:txBody>
      </p:sp>
      <p:pic>
        <p:nvPicPr>
          <p:cNvPr id="2" name="Picture 1" descr="Endoderm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09600"/>
            <a:ext cx="4955573" cy="5638800"/>
          </a:xfrm>
          <a:prstGeom prst="rect">
            <a:avLst/>
          </a:prstGeom>
        </p:spPr>
      </p:pic>
    </p:spTree>
    <p:extLst>
      <p:ext uri="{BB962C8B-B14F-4D97-AF65-F5344CB8AC3E}">
        <p14:creationId xmlns:p14="http://schemas.microsoft.com/office/powerpoint/2010/main" val="1180560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52400" y="107950"/>
            <a:ext cx="4800600" cy="6613525"/>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a:t>
            </a:r>
            <a:r>
              <a:rPr lang="en-US" sz="2000" b="1" dirty="0" smtClean="0">
                <a:latin typeface="Comic Sans MS" pitchFamily="66" charset="0"/>
              </a:rPr>
              <a:t>Embryogenesis</a:t>
            </a:r>
            <a:r>
              <a:rPr lang="en-US" sz="1800" dirty="0" smtClean="0">
                <a:latin typeface="Comic Sans MS" pitchFamily="66" charset="0"/>
              </a:rPr>
              <a:t>:</a:t>
            </a:r>
            <a:endParaRPr lang="en-US" sz="1800" dirty="0" smtClean="0">
              <a:latin typeface="Comic Sans MS" pitchFamily="66" charset="0"/>
            </a:endParaRPr>
          </a:p>
          <a:p>
            <a:pPr marL="0" indent="0" eaLnBrk="1" hangingPunct="1">
              <a:buFontTx/>
              <a:buNone/>
              <a:defRPr/>
            </a:pPr>
            <a:endParaRPr lang="en-US" sz="800" dirty="0" smtClean="0">
              <a:latin typeface="Comic Sans MS" pitchFamily="66" charset="0"/>
            </a:endParaRPr>
          </a:p>
          <a:p>
            <a:pPr eaLnBrk="1" hangingPunct="1">
              <a:defRPr/>
            </a:pPr>
            <a:r>
              <a:rPr lang="en-US" sz="2400" dirty="0" smtClean="0">
                <a:latin typeface="Comic Sans MS" pitchFamily="66" charset="0"/>
                <a:hlinkClick r:id="rId3"/>
              </a:rPr>
              <a:t>Animation of Early Embryogenesis</a:t>
            </a:r>
            <a:endParaRPr lang="en-US" sz="2400" dirty="0" smtClean="0">
              <a:latin typeface="Comic Sans MS" pitchFamily="66" charset="0"/>
            </a:endParaRPr>
          </a:p>
          <a:p>
            <a:pPr eaLnBrk="1" hangingPunct="1">
              <a:defRPr/>
            </a:pPr>
            <a:r>
              <a:rPr lang="en-US" sz="2400" dirty="0" smtClean="0">
                <a:latin typeface="Comic Sans MS" pitchFamily="66" charset="0"/>
                <a:hlinkClick r:id="rId4"/>
              </a:rPr>
              <a:t>Embryo Development up to Blastocyst</a:t>
            </a:r>
            <a:endParaRPr lang="en-US" sz="2400" dirty="0" smtClean="0">
              <a:latin typeface="Comic Sans MS" pitchFamily="66" charset="0"/>
            </a:endParaRPr>
          </a:p>
          <a:p>
            <a:pPr eaLnBrk="1" hangingPunct="1">
              <a:defRPr/>
            </a:pPr>
            <a:r>
              <a:rPr lang="en-US" sz="2400" dirty="0" smtClean="0">
                <a:latin typeface="Comic Sans MS" pitchFamily="66" charset="0"/>
                <a:hlinkClick r:id="rId5"/>
              </a:rPr>
              <a:t>IVF Development of Embryo Up to 5 Days</a:t>
            </a:r>
            <a:endParaRPr lang="en-US" sz="2400" dirty="0" smtClean="0">
              <a:latin typeface="Comic Sans MS" pitchFamily="66" charset="0"/>
            </a:endParaRPr>
          </a:p>
          <a:p>
            <a:pPr eaLnBrk="1" hangingPunct="1">
              <a:defRPr/>
            </a:pPr>
            <a:r>
              <a:rPr lang="en-US" sz="2400" dirty="0" smtClean="0">
                <a:latin typeface="Comic Sans MS" pitchFamily="66" charset="0"/>
                <a:hlinkClick r:id="rId6"/>
              </a:rPr>
              <a:t>Development of a Frog</a:t>
            </a:r>
            <a:endParaRPr lang="en-US" sz="2400" dirty="0" smtClean="0">
              <a:latin typeface="Comic Sans MS" pitchFamily="66" charset="0"/>
            </a:endParaRPr>
          </a:p>
          <a:p>
            <a:pPr eaLnBrk="1" hangingPunct="1">
              <a:buFontTx/>
              <a:buNone/>
              <a:defRPr/>
            </a:pPr>
            <a:endParaRPr lang="en-US" sz="900" dirty="0" smtClean="0">
              <a:latin typeface="Comic Sans MS" pitchFamily="66" charset="0"/>
            </a:endParaRPr>
          </a:p>
          <a:p>
            <a:pPr eaLnBrk="1" hangingPunct="1">
              <a:defRPr/>
            </a:pPr>
            <a:endParaRPr lang="en-US" sz="900" dirty="0" smtClean="0">
              <a:latin typeface="Comic Sans MS" pitchFamily="66" charset="0"/>
            </a:endParaRPr>
          </a:p>
          <a:p>
            <a:pPr algn="ctr" eaLnBrk="1" hangingPunct="1">
              <a:buFontTx/>
              <a:buNone/>
              <a:defRPr/>
            </a:pPr>
            <a:r>
              <a:rPr lang="en-US" sz="1000" dirty="0" smtClean="0">
                <a:latin typeface="Comic Sans MS" pitchFamily="66" charset="0"/>
              </a:rPr>
              <a:t>    (You must be in PPT slideshow view to click on links.)</a:t>
            </a:r>
          </a:p>
        </p:txBody>
      </p:sp>
      <p:pic>
        <p:nvPicPr>
          <p:cNvPr id="16387" name="Picture 3" descr="MC90022968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761999"/>
            <a:ext cx="3048000" cy="303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4"/>
          <p:cNvSpPr>
            <a:spLocks noChangeArrowheads="1" noChangeShapeType="1" noTextEdit="1"/>
          </p:cNvSpPr>
          <p:nvPr/>
        </p:nvSpPr>
        <p:spPr bwMode="auto">
          <a:xfrm>
            <a:off x="5410200" y="4114800"/>
            <a:ext cx="3157538" cy="1371600"/>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rPr>
              <a:t>Smart Links</a:t>
            </a:r>
          </a:p>
        </p:txBody>
      </p:sp>
      <p:sp>
        <p:nvSpPr>
          <p:cNvPr id="16389" name="Text Box 6"/>
          <p:cNvSpPr txBox="1">
            <a:spLocks noChangeArrowheads="1"/>
          </p:cNvSpPr>
          <p:nvPr/>
        </p:nvSpPr>
        <p:spPr bwMode="auto">
          <a:xfrm>
            <a:off x="4419600" y="66135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From the  Virtual B</a:t>
            </a:r>
            <a:r>
              <a:rPr lang="en-US" sz="1000" b="0" i="0" dirty="0" smtClean="0">
                <a:latin typeface="Comic Sans MS" pitchFamily="66" charset="0"/>
              </a:rPr>
              <a:t>iology </a:t>
            </a:r>
            <a:r>
              <a:rPr lang="en-US" sz="1000" b="0" i="0" dirty="0">
                <a:latin typeface="Comic Sans MS" pitchFamily="66" charset="0"/>
              </a:rPr>
              <a:t>Classroom on </a:t>
            </a:r>
            <a:r>
              <a:rPr lang="en-US" sz="1000" b="0" i="0" dirty="0">
                <a:latin typeface="Comic Sans MS" pitchFamily="66" charset="0"/>
                <a:hlinkClick r:id="rId8"/>
              </a:rPr>
              <a:t>ScienceProfOnline.com</a:t>
            </a:r>
            <a:endParaRPr lang="en-US" sz="1000" b="0" i="0" dirty="0">
              <a:latin typeface="Comic Sans MS" pitchFamily="66" charset="0"/>
            </a:endParaRPr>
          </a:p>
        </p:txBody>
      </p:sp>
    </p:spTree>
    <p:extLst>
      <p:ext uri="{BB962C8B-B14F-4D97-AF65-F5344CB8AC3E}">
        <p14:creationId xmlns:p14="http://schemas.microsoft.com/office/powerpoint/2010/main" val="40708678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3886200"/>
          </a:xfrm>
        </p:spPr>
        <p:txBody>
          <a:bodyPr/>
          <a:lstStyle/>
          <a:p>
            <a:pPr algn="r" eaLnBrk="1" hangingPunct="1"/>
            <a:r>
              <a:rPr lang="en-US" altLang="en-US" sz="2400" dirty="0" smtClean="0">
                <a:solidFill>
                  <a:schemeClr val="tx1"/>
                </a:solidFill>
                <a:latin typeface="Comic Sans MS" pitchFamily="66" charset="0"/>
              </a:rPr>
              <a:t>Are you feeling blinded by science</a:t>
            </a:r>
            <a:r>
              <a:rPr lang="en-US" altLang="en-US" sz="2000" dirty="0" smtClean="0">
                <a:solidFill>
                  <a:schemeClr val="tx1"/>
                </a:solidFill>
                <a:latin typeface="Comic Sans MS" pitchFamily="66" charset="0"/>
              </a:rPr>
              <a:t>?</a:t>
            </a:r>
            <a:r>
              <a:rPr lang="en-US" altLang="en-US" sz="2400" i="1" dirty="0" smtClean="0">
                <a:solidFill>
                  <a:srgbClr val="0033CC"/>
                </a:solidFill>
                <a:latin typeface="Comic Sans MS" pitchFamily="66" charset="0"/>
              </a:rPr>
              <a:t/>
            </a:r>
            <a:br>
              <a:rPr lang="en-US" altLang="en-US" sz="2400" i="1" dirty="0" smtClean="0">
                <a:solidFill>
                  <a:srgbClr val="0033CC"/>
                </a:solidFill>
                <a:latin typeface="Comic Sans MS" pitchFamily="66" charset="0"/>
              </a:rPr>
            </a:br>
            <a:r>
              <a:rPr lang="en-US" altLang="en-US" sz="2000" i="1" dirty="0" smtClean="0">
                <a:solidFill>
                  <a:srgbClr val="FF0000"/>
                </a:solidFill>
              </a:rPr>
              <a:t/>
            </a:r>
            <a:br>
              <a:rPr lang="en-US" altLang="en-US" sz="2000" i="1" dirty="0" smtClean="0">
                <a:solidFill>
                  <a:srgbClr val="FF0000"/>
                </a:solidFill>
              </a:rPr>
            </a:br>
            <a:r>
              <a:rPr lang="en-US" altLang="en-US" sz="2400" i="1" dirty="0" smtClean="0">
                <a:solidFill>
                  <a:srgbClr val="B2B2B2"/>
                </a:solidFill>
                <a:latin typeface="Comic Sans MS" pitchFamily="66" charset="0"/>
              </a:rPr>
              <a:t>Do yourself a favor. Use the…</a:t>
            </a:r>
            <a:r>
              <a:rPr lang="en-US" altLang="en-US" sz="2800" i="1" dirty="0" smtClean="0">
                <a:latin typeface="Comic Sans MS" pitchFamily="66" charset="0"/>
              </a:rPr>
              <a:t> </a:t>
            </a:r>
            <a:r>
              <a:rPr lang="en-US" altLang="en-US" sz="2000" i="1" dirty="0" smtClean="0">
                <a:latin typeface="Comic Sans MS" pitchFamily="66" charset="0"/>
              </a:rPr>
              <a:t/>
            </a:r>
            <a:br>
              <a:rPr lang="en-US" altLang="en-US" sz="2000" i="1" dirty="0" smtClean="0">
                <a:latin typeface="Comic Sans MS" pitchFamily="66" charset="0"/>
              </a:rPr>
            </a:br>
            <a:r>
              <a:rPr lang="en-US" altLang="en-US" sz="2400" dirty="0" smtClean="0">
                <a:latin typeface="Comic Sans MS" pitchFamily="66" charset="0"/>
              </a:rPr>
              <a:t/>
            </a:r>
            <a:br>
              <a:rPr lang="en-US" altLang="en-US" sz="2400" dirty="0" smtClean="0">
                <a:latin typeface="Comic Sans MS" pitchFamily="66" charset="0"/>
              </a:rPr>
            </a:br>
            <a:r>
              <a:rPr lang="en-US" altLang="en-US" sz="3200" dirty="0" smtClean="0">
                <a:latin typeface="Comic Sans MS" pitchFamily="66" charset="0"/>
              </a:rPr>
              <a:t>              </a:t>
            </a:r>
            <a:r>
              <a:rPr lang="en-US" altLang="en-US" sz="4000" b="1" dirty="0" smtClean="0">
                <a:solidFill>
                  <a:srgbClr val="6666FF"/>
                </a:solidFill>
                <a:latin typeface="Comic Sans MS" pitchFamily="66" charset="0"/>
              </a:rPr>
              <a:t>Virtual Biology                        Classroom </a:t>
            </a:r>
            <a:r>
              <a:rPr lang="en-US" altLang="en-US" sz="2400" i="1" dirty="0" smtClean="0">
                <a:solidFill>
                  <a:srgbClr val="6666FF"/>
                </a:solidFill>
                <a:latin typeface="Comic Sans MS" pitchFamily="66" charset="0"/>
              </a:rPr>
              <a:t>(</a:t>
            </a:r>
            <a:r>
              <a:rPr lang="en-US" altLang="en-US" sz="2400" i="1" dirty="0" smtClean="0">
                <a:solidFill>
                  <a:srgbClr val="6666FF"/>
                </a:solidFill>
                <a:latin typeface="Comic Sans MS" pitchFamily="66" charset="0"/>
                <a:hlinkClick r:id="rId3"/>
              </a:rPr>
              <a:t>VCBC</a:t>
            </a:r>
            <a:r>
              <a:rPr lang="en-US" altLang="en-US" sz="2400" i="1" dirty="0" smtClean="0">
                <a:solidFill>
                  <a:srgbClr val="6666FF"/>
                </a:solidFill>
                <a:latin typeface="Comic Sans MS" pitchFamily="66" charset="0"/>
              </a:rPr>
              <a:t>)</a:t>
            </a:r>
            <a:r>
              <a:rPr lang="en-US" altLang="en-US" sz="2000" i="1" dirty="0" smtClean="0">
                <a:solidFill>
                  <a:srgbClr val="6666FF"/>
                </a:solidFill>
                <a:latin typeface="Comic Sans MS" pitchFamily="66" charset="0"/>
              </a:rPr>
              <a:t>  </a:t>
            </a:r>
            <a:r>
              <a:rPr lang="en-US" altLang="en-US" sz="4000" b="1" dirty="0" smtClean="0">
                <a:solidFill>
                  <a:srgbClr val="6666FF"/>
                </a:solidFill>
                <a:latin typeface="Comic Sans MS" pitchFamily="66" charset="0"/>
              </a:rPr>
              <a:t>!</a:t>
            </a:r>
            <a:r>
              <a:rPr lang="en-US" altLang="en-US" sz="4000" b="1" dirty="0" smtClean="0">
                <a:solidFill>
                  <a:srgbClr val="6666FF"/>
                </a:solidFill>
              </a:rPr>
              <a:t/>
            </a:r>
            <a:br>
              <a:rPr lang="en-US" altLang="en-US" sz="4000" b="1" dirty="0" smtClean="0">
                <a:solidFill>
                  <a:srgbClr val="6666FF"/>
                </a:solidFill>
              </a:rPr>
            </a:br>
            <a:r>
              <a:rPr lang="en-US" altLang="en-US" sz="4000" b="1" dirty="0" smtClean="0">
                <a:solidFill>
                  <a:srgbClr val="6666FF"/>
                </a:solidFill>
              </a:rPr>
              <a:t/>
            </a:r>
            <a:br>
              <a:rPr lang="en-US" altLang="en-US" sz="4000" b="1" dirty="0" smtClean="0">
                <a:solidFill>
                  <a:srgbClr val="6666FF"/>
                </a:solidFill>
              </a:rPr>
            </a:br>
            <a:r>
              <a:rPr lang="en-US" altLang="en-US" sz="2400" dirty="0" smtClean="0">
                <a:latin typeface="Comic Sans MS" pitchFamily="66" charset="0"/>
              </a:rPr>
              <a:t>The VBC is full of resources to help you succeed, including:</a:t>
            </a:r>
          </a:p>
        </p:txBody>
      </p:sp>
      <p:sp>
        <p:nvSpPr>
          <p:cNvPr id="30723" name="Rectangle 3"/>
          <p:cNvSpPr>
            <a:spLocks noGrp="1" noChangeArrowheads="1"/>
          </p:cNvSpPr>
          <p:nvPr>
            <p:ph type="subTitle" idx="1"/>
          </p:nvPr>
        </p:nvSpPr>
        <p:spPr>
          <a:xfrm>
            <a:off x="2438400" y="43434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0724" name="Text Box 4"/>
          <p:cNvSpPr txBox="1">
            <a:spLocks noChangeArrowheads="1"/>
          </p:cNvSpPr>
          <p:nvPr/>
        </p:nvSpPr>
        <p:spPr bwMode="auto">
          <a:xfrm>
            <a:off x="0" y="5900738"/>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50000"/>
              </a:spcBef>
            </a:pPr>
            <a:r>
              <a:rPr lang="en-US" altLang="en-US" b="0">
                <a:solidFill>
                  <a:srgbClr val="000000"/>
                </a:solidFill>
                <a:latin typeface="Comic Sans MS" pitchFamily="66" charset="0"/>
              </a:rPr>
              <a:t>You can access the VCBC by going to the Science Prof Online website </a:t>
            </a:r>
            <a:r>
              <a:rPr lang="en-US" altLang="en-US">
                <a:solidFill>
                  <a:srgbClr val="000000"/>
                </a:solidFill>
                <a:latin typeface="Comic Sans MS" pitchFamily="66" charset="0"/>
                <a:hlinkClick r:id="rId4"/>
              </a:rPr>
              <a:t>www.ScienceProfOnline.com</a:t>
            </a:r>
            <a:endParaRPr lang="en-US" altLang="en-US">
              <a:solidFill>
                <a:srgbClr val="000000"/>
              </a:solidFill>
              <a:latin typeface="Comic Sans MS" pitchFamily="66" charset="0"/>
            </a:endParaRPr>
          </a:p>
        </p:txBody>
      </p:sp>
      <p:pic>
        <p:nvPicPr>
          <p:cNvPr id="30725"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3434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0727"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3810000"/>
            <a:ext cx="3657600" cy="2209800"/>
          </a:xfrm>
        </p:spPr>
        <p:txBody>
          <a:bodyPr/>
          <a:lstStyle/>
          <a:p>
            <a:pPr algn="l" eaLnBrk="1" hangingPunct="1"/>
            <a:r>
              <a:rPr lang="en-US" altLang="en-US" sz="4000" b="1" dirty="0" smtClean="0">
                <a:latin typeface="Comic Sans MS" pitchFamily="66" charset="0"/>
              </a:rPr>
              <a:t>Early Embryonic Development</a:t>
            </a:r>
            <a:endParaRPr lang="en-US" altLang="en-US" sz="4000" b="1" dirty="0" smtClean="0">
              <a:latin typeface="Comic Sans MS" pitchFamily="66" charset="0"/>
            </a:endParaRPr>
          </a:p>
          <a:p>
            <a:pPr algn="l" eaLnBrk="1" hangingPunct="1"/>
            <a:r>
              <a:rPr lang="en-US" altLang="en-US" sz="2400" dirty="0" smtClean="0">
                <a:latin typeface="Comic Sans MS" pitchFamily="66" charset="0"/>
              </a:rPr>
              <a:t>	</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3"/>
              </a:rPr>
              <a:t>ScienceProfOnline.com</a:t>
            </a:r>
            <a:endParaRPr lang="en-US" altLang="en-US" sz="1000" b="0" dirty="0">
              <a:latin typeface="Comic Sans MS" pitchFamily="66" charset="0"/>
            </a:endParaRPr>
          </a:p>
        </p:txBody>
      </p:sp>
      <p:sp>
        <p:nvSpPr>
          <p:cNvPr id="11" name="Text Box 6"/>
          <p:cNvSpPr txBox="1">
            <a:spLocks noChangeArrowheads="1"/>
          </p:cNvSpPr>
          <p:nvPr/>
        </p:nvSpPr>
        <p:spPr bwMode="auto">
          <a:xfrm>
            <a:off x="5368005" y="6611779"/>
            <a:ext cx="37759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smtClean="0">
                <a:latin typeface="Comic Sans MS" panose="030F0702030302020204" pitchFamily="66" charset="0"/>
              </a:rPr>
              <a:t>Image: </a:t>
            </a:r>
            <a:r>
              <a:rPr lang="en-US" sz="1000" b="0" dirty="0" smtClean="0">
                <a:latin typeface="Comic Sans MS" panose="030F0702030302020204" pitchFamily="66" charset="0"/>
                <a:hlinkClick r:id="rId4"/>
              </a:rPr>
              <a:t>Morula</a:t>
            </a:r>
            <a:r>
              <a:rPr lang="en-US" sz="1000" b="0" dirty="0" smtClean="0">
                <a:latin typeface="Comic Sans MS" panose="030F0702030302020204" pitchFamily="66" charset="0"/>
              </a:rPr>
              <a:t>, </a:t>
            </a:r>
            <a:r>
              <a:rPr lang="en-US" sz="1000" b="0" dirty="0" smtClean="0">
                <a:latin typeface="Comic Sans MS" panose="030F0702030302020204" pitchFamily="66" charset="0"/>
              </a:rPr>
              <a:t>Wiki.</a:t>
            </a:r>
            <a:endParaRPr lang="en-US" sz="1000" b="0" dirty="0">
              <a:latin typeface="Comic Sans MS" panose="030F0702030302020204" pitchFamily="66" charset="0"/>
            </a:endParaRPr>
          </a:p>
        </p:txBody>
      </p:sp>
      <p:pic>
        <p:nvPicPr>
          <p:cNvPr id="12" name="Picture 11" descr="Embryo,_8_cell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4800" y="914400"/>
            <a:ext cx="4140202" cy="40386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200" b="1" smtClean="0">
                <a:latin typeface="Comic Sans MS" pitchFamily="66" charset="0"/>
              </a:rPr>
              <a:t>Two Basic Types of Cells</a:t>
            </a:r>
          </a:p>
        </p:txBody>
      </p:sp>
      <p:pic>
        <p:nvPicPr>
          <p:cNvPr id="4099"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791200" y="5105400"/>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Eukaryotic Cell</a:t>
            </a:r>
            <a:endParaRPr lang="en-US" sz="2400" b="1" dirty="0">
              <a:latin typeface="Comic Sans MS" pitchFamily="66" charset="0"/>
            </a:endParaRPr>
          </a:p>
        </p:txBody>
      </p:sp>
      <p:sp>
        <p:nvSpPr>
          <p:cNvPr id="4101" name="Text Box 5"/>
          <p:cNvSpPr txBox="1">
            <a:spLocks noChangeArrowheads="1"/>
          </p:cNvSpPr>
          <p:nvPr/>
        </p:nvSpPr>
        <p:spPr bwMode="auto">
          <a:xfrm>
            <a:off x="304800" y="5181600"/>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5"/>
              </a:rPr>
              <a:t>Prokaryotic Cell</a:t>
            </a:r>
            <a:endParaRPr lang="en-US" sz="2400" b="1" dirty="0">
              <a:latin typeface="Comic Sans MS" pitchFamily="66" charset="0"/>
            </a:endParaRPr>
          </a:p>
        </p:txBody>
      </p:sp>
      <p:pic>
        <p:nvPicPr>
          <p:cNvPr id="4102"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9906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7"/>
              </a:rPr>
              <a:t>Prokaryotic cell diagram</a:t>
            </a:r>
            <a:r>
              <a:rPr lang="en-US" sz="1000" b="0" dirty="0">
                <a:latin typeface="Comic Sans MS" pitchFamily="66" charset="0"/>
              </a:rPr>
              <a:t> &amp; </a:t>
            </a:r>
            <a:r>
              <a:rPr lang="en-US" sz="1000" b="0" dirty="0">
                <a:latin typeface="Comic Sans MS" pitchFamily="66" charset="0"/>
                <a:hlinkClick r:id="rId8"/>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10" name="Rectangle 3"/>
          <p:cNvSpPr txBox="1">
            <a:spLocks noChangeArrowheads="1"/>
          </p:cNvSpPr>
          <p:nvPr/>
        </p:nvSpPr>
        <p:spPr bwMode="auto">
          <a:xfrm>
            <a:off x="3505200" y="4876800"/>
            <a:ext cx="2057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1800" b="1" dirty="0" smtClean="0">
                <a:solidFill>
                  <a:srgbClr val="FF0000"/>
                </a:solidFill>
                <a:latin typeface="Comic Sans MS" pitchFamily="66" charset="0"/>
              </a:rPr>
              <a:t>WATCH THIS</a:t>
            </a:r>
            <a:r>
              <a:rPr lang="en-US" altLang="en-US" sz="1600" b="1" dirty="0" smtClean="0">
                <a:solidFill>
                  <a:srgbClr val="FF0000"/>
                </a:solidFill>
                <a:latin typeface="Comic Sans MS" pitchFamily="66" charset="0"/>
              </a:rPr>
              <a:t>!</a:t>
            </a:r>
            <a:endParaRPr lang="en-US" altLang="en-US" sz="1600" b="1" dirty="0" smtClean="0">
              <a:latin typeface="Comic Sans MS" pitchFamily="66" charset="0"/>
            </a:endParaRPr>
          </a:p>
          <a:p>
            <a:pPr marL="0" indent="0" algn="ctr" eaLnBrk="1" hangingPunct="1">
              <a:buNone/>
            </a:pPr>
            <a:endParaRPr lang="en-US" altLang="en-US" sz="300" b="0" dirty="0" smtClean="0">
              <a:latin typeface="Comic Sans MS" pitchFamily="66" charset="0"/>
              <a:hlinkClick r:id="rId10"/>
            </a:endParaRPr>
          </a:p>
          <a:p>
            <a:pPr marL="0" indent="0" algn="ctr" eaLnBrk="1" hangingPunct="1">
              <a:buNone/>
            </a:pPr>
            <a:r>
              <a:rPr lang="en-US" altLang="en-US" sz="1800" b="0" dirty="0" smtClean="0">
                <a:latin typeface="Comic Sans MS" pitchFamily="66" charset="0"/>
                <a:hlinkClick r:id="rId10"/>
              </a:rPr>
              <a:t>Introduction</a:t>
            </a:r>
          </a:p>
          <a:p>
            <a:pPr marL="0" indent="0" algn="ctr" eaLnBrk="1" hangingPunct="1">
              <a:buNone/>
            </a:pPr>
            <a:r>
              <a:rPr lang="en-US" altLang="en-US" sz="1800" b="0" dirty="0" smtClean="0">
                <a:latin typeface="Comic Sans MS" pitchFamily="66" charset="0"/>
                <a:hlinkClick r:id="rId10"/>
              </a:rPr>
              <a:t>to Cells Video</a:t>
            </a:r>
            <a:r>
              <a:rPr lang="en-US" altLang="en-US" sz="1800" b="0" dirty="0" smtClean="0">
                <a:latin typeface="Comic Sans MS" pitchFamily="66" charset="0"/>
              </a:rPr>
              <a:t> </a:t>
            </a:r>
            <a:r>
              <a:rPr lang="en-US" altLang="en-US" sz="2400" dirty="0" smtClean="0">
                <a:latin typeface="Comic Sans MS" pitchFamily="66" charset="0"/>
              </a:rPr>
              <a:t>	</a:t>
            </a:r>
          </a:p>
        </p:txBody>
      </p:sp>
    </p:spTree>
    <p:extLst>
      <p:ext uri="{BB962C8B-B14F-4D97-AF65-F5344CB8AC3E}">
        <p14:creationId xmlns:p14="http://schemas.microsoft.com/office/powerpoint/2010/main" val="19764570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04800"/>
            <a:ext cx="3886200" cy="1325562"/>
          </a:xfrm>
        </p:spPr>
        <p:txBody>
          <a:bodyPr/>
          <a:lstStyle/>
          <a:p>
            <a:pPr eaLnBrk="1" hangingPunct="1"/>
            <a:r>
              <a:rPr lang="en-US" sz="2400" b="1" dirty="0" smtClean="0">
                <a:solidFill>
                  <a:schemeClr val="tx1"/>
                </a:solidFill>
                <a:latin typeface="Comic Sans MS" pitchFamily="66" charset="0"/>
              </a:rPr>
              <a:t>You Started Out As a Tiny Fertilized Egg!</a:t>
            </a:r>
            <a:endParaRPr lang="en-US" sz="2400" b="1" dirty="0" smtClean="0">
              <a:solidFill>
                <a:schemeClr val="tx1"/>
              </a:solidFill>
              <a:latin typeface="Comic Sans MS" pitchFamily="66" charset="0"/>
            </a:endParaRPr>
          </a:p>
        </p:txBody>
      </p:sp>
      <p:sp>
        <p:nvSpPr>
          <p:cNvPr id="512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From the  Virtual </a:t>
            </a:r>
            <a:r>
              <a:rPr lang="en-US" sz="1000" b="0" dirty="0" smtClean="0">
                <a:latin typeface="Comic Sans MS" pitchFamily="66" charset="0"/>
              </a:rPr>
              <a:t>Biology </a:t>
            </a:r>
            <a:r>
              <a:rPr lang="en-US" sz="1000" b="0" dirty="0">
                <a:latin typeface="Comic Sans MS" pitchFamily="66" charset="0"/>
              </a:rPr>
              <a:t>Classroom on </a:t>
            </a:r>
            <a:r>
              <a:rPr lang="en-US" sz="1000" b="0" dirty="0">
                <a:latin typeface="Comic Sans MS" pitchFamily="66" charset="0"/>
                <a:hlinkClick r:id="rId3"/>
              </a:rPr>
              <a:t>ScienceProfOnline.com</a:t>
            </a:r>
            <a:endParaRPr lang="en-US" sz="1000" b="0" dirty="0">
              <a:latin typeface="Comic Sans MS" pitchFamily="66" charset="0"/>
            </a:endParaRPr>
          </a:p>
        </p:txBody>
      </p:sp>
      <p:pic>
        <p:nvPicPr>
          <p:cNvPr id="5" name="Picture 4" descr="Sperm-eg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52600"/>
            <a:ext cx="3665630" cy="4267200"/>
          </a:xfrm>
          <a:prstGeom prst="rect">
            <a:avLst/>
          </a:prstGeom>
        </p:spPr>
      </p:pic>
      <p:pic>
        <p:nvPicPr>
          <p:cNvPr id="8" name="Picture 7" descr="sophi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6054" y="1752600"/>
            <a:ext cx="3731045" cy="4267200"/>
          </a:xfrm>
          <a:prstGeom prst="rect">
            <a:avLst/>
          </a:prstGeom>
        </p:spPr>
      </p:pic>
      <p:sp>
        <p:nvSpPr>
          <p:cNvPr id="15" name="Rectangle 2"/>
          <p:cNvSpPr txBox="1">
            <a:spLocks noChangeArrowheads="1"/>
          </p:cNvSpPr>
          <p:nvPr/>
        </p:nvSpPr>
        <p:spPr bwMode="auto">
          <a:xfrm>
            <a:off x="5029200" y="381000"/>
            <a:ext cx="3276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dirty="0" smtClean="0">
                <a:solidFill>
                  <a:schemeClr val="tx1"/>
                </a:solidFill>
                <a:latin typeface="Comic Sans MS" pitchFamily="66" charset="0"/>
              </a:rPr>
              <a:t>So How Did You Become This?</a:t>
            </a:r>
            <a:endParaRPr lang="en-US" sz="2400" b="1" dirty="0" smtClean="0">
              <a:solidFill>
                <a:schemeClr val="tx1"/>
              </a:solidFill>
              <a:latin typeface="Comic Sans MS" pitchFamily="66" charset="0"/>
            </a:endParaRPr>
          </a:p>
        </p:txBody>
      </p:sp>
      <p:sp>
        <p:nvSpPr>
          <p:cNvPr id="16" name="Text Box 5"/>
          <p:cNvSpPr txBox="1">
            <a:spLocks noChangeArrowheads="1"/>
          </p:cNvSpPr>
          <p:nvPr/>
        </p:nvSpPr>
        <p:spPr bwMode="auto">
          <a:xfrm>
            <a:off x="5506015" y="6611779"/>
            <a:ext cx="36379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6"/>
              </a:rPr>
              <a:t>Sperm fertilizing egg</a:t>
            </a:r>
            <a:r>
              <a:rPr lang="en-US" altLang="en-US" sz="1000" b="0" dirty="0" smtClean="0">
                <a:latin typeface="Comic Sans MS" pitchFamily="66" charset="0"/>
              </a:rPr>
              <a:t>, Wiki;  Goofy kid, T. Port</a:t>
            </a:r>
            <a:endParaRPr lang="en-US" altLang="en-US" sz="1000" b="0" dirty="0">
              <a:latin typeface="Comic Sans MS" pitchFamily="66" charset="0"/>
            </a:endParaRPr>
          </a:p>
        </p:txBody>
      </p:sp>
    </p:spTree>
    <p:extLst>
      <p:ext uri="{BB962C8B-B14F-4D97-AF65-F5344CB8AC3E}">
        <p14:creationId xmlns:p14="http://schemas.microsoft.com/office/powerpoint/2010/main" val="3256930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152400"/>
            <a:ext cx="4256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000" b="1">
                <a:solidFill>
                  <a:srgbClr val="FF6600"/>
                </a:solidFill>
                <a:latin typeface="Comic Sans MS" panose="030F0702030302020204" pitchFamily="66" charset="0"/>
              </a:rPr>
              <a:t>Mitosis</a:t>
            </a:r>
            <a:r>
              <a:rPr lang="en-US" sz="4000" b="1">
                <a:solidFill>
                  <a:srgbClr val="969696"/>
                </a:solidFill>
                <a:latin typeface="Arial Narrow" panose="020B0606020202030204" pitchFamily="34" charset="0"/>
              </a:rPr>
              <a:t> </a:t>
            </a:r>
            <a:endParaRPr lang="en-US" b="1" i="1">
              <a:solidFill>
                <a:srgbClr val="969696"/>
              </a:solidFill>
              <a:latin typeface="Arial Narrow" panose="020B0606020202030204" pitchFamily="34" charset="0"/>
            </a:endParaRPr>
          </a:p>
        </p:txBody>
      </p:sp>
      <p:sp>
        <p:nvSpPr>
          <p:cNvPr id="15363" name="Text Box 3"/>
          <p:cNvSpPr txBox="1">
            <a:spLocks noChangeArrowheads="1"/>
          </p:cNvSpPr>
          <p:nvPr/>
        </p:nvSpPr>
        <p:spPr bwMode="auto">
          <a:xfrm>
            <a:off x="381000" y="990600"/>
            <a:ext cx="298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dirty="0">
                <a:solidFill>
                  <a:schemeClr val="tx1">
                    <a:lumMod val="50000"/>
                    <a:lumOff val="50000"/>
                  </a:schemeClr>
                </a:solidFill>
                <a:latin typeface="Comic Sans MS" panose="030F0702030302020204" pitchFamily="66" charset="0"/>
              </a:rPr>
              <a:t>4 sub-phases:</a:t>
            </a:r>
          </a:p>
        </p:txBody>
      </p:sp>
      <p:grpSp>
        <p:nvGrpSpPr>
          <p:cNvPr id="15364" name="Group 4"/>
          <p:cNvGrpSpPr>
            <a:grpSpLocks/>
          </p:cNvGrpSpPr>
          <p:nvPr/>
        </p:nvGrpSpPr>
        <p:grpSpPr bwMode="auto">
          <a:xfrm>
            <a:off x="609600" y="1828800"/>
            <a:ext cx="2268538" cy="3384550"/>
            <a:chOff x="576" y="1595"/>
            <a:chExt cx="1429" cy="2132"/>
          </a:xfrm>
        </p:grpSpPr>
        <p:sp>
          <p:nvSpPr>
            <p:cNvPr id="15369" name="Text Box 5"/>
            <p:cNvSpPr txBox="1">
              <a:spLocks noChangeArrowheads="1"/>
            </p:cNvSpPr>
            <p:nvPr/>
          </p:nvSpPr>
          <p:spPr bwMode="auto">
            <a:xfrm>
              <a:off x="576" y="1595"/>
              <a:ext cx="1429" cy="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b="1" dirty="0">
                  <a:latin typeface="Comic Sans MS" panose="030F0702030302020204" pitchFamily="66" charset="0"/>
                </a:rPr>
                <a:t>1</a:t>
              </a:r>
              <a:r>
                <a:rPr lang="en-US" sz="2000" b="1" baseline="30000" dirty="0">
                  <a:latin typeface="Comic Sans MS" panose="030F0702030302020204" pitchFamily="66" charset="0"/>
                </a:rPr>
                <a:t>st</a:t>
              </a:r>
              <a:r>
                <a:rPr lang="en-US" sz="2000" b="1" dirty="0">
                  <a:latin typeface="Comic Sans MS" panose="030F0702030302020204" pitchFamily="66" charset="0"/>
                </a:rPr>
                <a:t> – Prophase</a:t>
              </a:r>
            </a:p>
            <a:p>
              <a:pPr eaLnBrk="1" hangingPunct="1"/>
              <a:endParaRPr lang="en-US" sz="2000" b="1" dirty="0">
                <a:latin typeface="Comic Sans MS" panose="030F0702030302020204" pitchFamily="66" charset="0"/>
              </a:endParaRPr>
            </a:p>
            <a:p>
              <a:pPr eaLnBrk="1" hangingPunct="1"/>
              <a:r>
                <a:rPr lang="en-US" sz="2000" b="1" dirty="0">
                  <a:latin typeface="Comic Sans MS" panose="030F0702030302020204" pitchFamily="66" charset="0"/>
                </a:rPr>
                <a:t>2nd – Metaphase</a:t>
              </a:r>
            </a:p>
            <a:p>
              <a:pPr eaLnBrk="1" hangingPunct="1"/>
              <a:endParaRPr lang="en-US" sz="2000" b="1" dirty="0">
                <a:latin typeface="Comic Sans MS" panose="030F0702030302020204" pitchFamily="66" charset="0"/>
              </a:endParaRPr>
            </a:p>
            <a:p>
              <a:pPr eaLnBrk="1" hangingPunct="1"/>
              <a:r>
                <a:rPr lang="en-US" sz="2000" b="1" dirty="0">
                  <a:latin typeface="Comic Sans MS" panose="030F0702030302020204" pitchFamily="66" charset="0"/>
                </a:rPr>
                <a:t>3rd – Anaphase</a:t>
              </a:r>
            </a:p>
            <a:p>
              <a:pPr eaLnBrk="1" hangingPunct="1"/>
              <a:endParaRPr lang="en-US" sz="2000" b="1" dirty="0">
                <a:latin typeface="Comic Sans MS" panose="030F0702030302020204" pitchFamily="66" charset="0"/>
              </a:endParaRPr>
            </a:p>
            <a:p>
              <a:pPr eaLnBrk="1" hangingPunct="1"/>
              <a:r>
                <a:rPr lang="en-US" sz="2000" b="1" dirty="0">
                  <a:latin typeface="Comic Sans MS" panose="030F0702030302020204" pitchFamily="66" charset="0"/>
                </a:rPr>
                <a:t>4th – </a:t>
              </a:r>
              <a:r>
                <a:rPr lang="en-US" sz="2000" b="1" dirty="0" err="1">
                  <a:latin typeface="Comic Sans MS" panose="030F0702030302020204" pitchFamily="66" charset="0"/>
                </a:rPr>
                <a:t>Telophase</a:t>
              </a:r>
              <a:r>
                <a:rPr lang="en-US" sz="2000" b="1" dirty="0">
                  <a:latin typeface="Comic Sans MS" panose="030F0702030302020204" pitchFamily="66" charset="0"/>
                </a:rPr>
                <a:t> </a:t>
              </a:r>
            </a:p>
            <a:p>
              <a:pPr eaLnBrk="1" hangingPunct="1"/>
              <a:endParaRPr lang="en-US" sz="2000" b="1" dirty="0">
                <a:latin typeface="Comic Sans MS" panose="030F0702030302020204" pitchFamily="66" charset="0"/>
              </a:endParaRPr>
            </a:p>
            <a:p>
              <a:pPr eaLnBrk="1" hangingPunct="1"/>
              <a:r>
                <a:rPr lang="en-US" sz="1600" i="1" dirty="0">
                  <a:latin typeface="Comic Sans MS" panose="030F0702030302020204" pitchFamily="66" charset="0"/>
                </a:rPr>
                <a:t>followed by</a:t>
              </a:r>
            </a:p>
            <a:p>
              <a:pPr eaLnBrk="1" hangingPunct="1"/>
              <a:endParaRPr lang="en-US" sz="2000" b="1" dirty="0">
                <a:latin typeface="Comic Sans MS" panose="030F0702030302020204" pitchFamily="66" charset="0"/>
              </a:endParaRPr>
            </a:p>
            <a:p>
              <a:pPr eaLnBrk="1" hangingPunct="1"/>
              <a:r>
                <a:rPr lang="en-US" sz="2000" b="1" dirty="0">
                  <a:latin typeface="Comic Sans MS" panose="030F0702030302020204" pitchFamily="66" charset="0"/>
                </a:rPr>
                <a:t>Cytokinesis</a:t>
              </a:r>
            </a:p>
          </p:txBody>
        </p:sp>
        <p:sp>
          <p:nvSpPr>
            <p:cNvPr id="15370" name="Text Box 6"/>
            <p:cNvSpPr txBox="1">
              <a:spLocks noChangeArrowheads="1"/>
            </p:cNvSpPr>
            <p:nvPr/>
          </p:nvSpPr>
          <p:spPr bwMode="auto">
            <a:xfrm>
              <a:off x="576" y="2198"/>
              <a:ext cx="1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sz="2000" b="1"/>
            </a:p>
            <a:p>
              <a:pPr eaLnBrk="1" hangingPunct="1"/>
              <a:endParaRPr lang="en-US" b="1">
                <a:latin typeface="Arial Narrow" panose="020B0606020202030204" pitchFamily="34" charset="0"/>
              </a:endParaRPr>
            </a:p>
          </p:txBody>
        </p:sp>
        <p:sp>
          <p:nvSpPr>
            <p:cNvPr id="15371" name="Text Box 7"/>
            <p:cNvSpPr txBox="1">
              <a:spLocks noChangeArrowheads="1"/>
            </p:cNvSpPr>
            <p:nvPr/>
          </p:nvSpPr>
          <p:spPr bwMode="auto">
            <a:xfrm>
              <a:off x="576" y="2773"/>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sp>
          <p:nvSpPr>
            <p:cNvPr id="15372" name="Text Box 8"/>
            <p:cNvSpPr txBox="1">
              <a:spLocks noChangeArrowheads="1"/>
            </p:cNvSpPr>
            <p:nvPr/>
          </p:nvSpPr>
          <p:spPr bwMode="auto">
            <a:xfrm>
              <a:off x="576" y="338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grpSp>
      <p:sp>
        <p:nvSpPr>
          <p:cNvPr id="15365" name="Text Box 9"/>
          <p:cNvSpPr txBox="1">
            <a:spLocks noChangeArrowheads="1"/>
          </p:cNvSpPr>
          <p:nvPr/>
        </p:nvSpPr>
        <p:spPr bwMode="auto">
          <a:xfrm>
            <a:off x="914400" y="58674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800" i="1">
                <a:solidFill>
                  <a:srgbClr val="FF0000"/>
                </a:solidFill>
                <a:latin typeface="Comic Sans MS" panose="030F0702030302020204" pitchFamily="66" charset="0"/>
              </a:rPr>
              <a:t>Secret to remembering phases in order…</a:t>
            </a:r>
          </a:p>
        </p:txBody>
      </p:sp>
      <p:pic>
        <p:nvPicPr>
          <p:cNvPr id="15366" name="Picture 15" descr="Mitosis_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0"/>
            <a:ext cx="5562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dirty="0">
                <a:latin typeface="Comic Sans MS" panose="030F0702030302020204" pitchFamily="66" charset="0"/>
              </a:rPr>
              <a:t>From the  </a:t>
            </a:r>
            <a:r>
              <a:rPr lang="en-US" sz="1000" dirty="0" smtClean="0">
                <a:latin typeface="Comic Sans MS" panose="030F0702030302020204" pitchFamily="66" charset="0"/>
              </a:rPr>
              <a:t>Virtual </a:t>
            </a:r>
            <a:r>
              <a:rPr lang="en-US" sz="1000" dirty="0">
                <a:latin typeface="Comic Sans MS" panose="030F0702030302020204" pitchFamily="66" charset="0"/>
              </a:rPr>
              <a:t>Biology Classroom on </a:t>
            </a:r>
            <a:r>
              <a:rPr lang="en-US" sz="1000" dirty="0">
                <a:latin typeface="Comic Sans MS" panose="030F0702030302020204" pitchFamily="66" charset="0"/>
                <a:hlinkClick r:id="rId4"/>
              </a:rPr>
              <a:t>ScienceProfOnline.com</a:t>
            </a:r>
            <a:endParaRPr lang="en-US" sz="1000" dirty="0">
              <a:latin typeface="Comic Sans MS" panose="030F0702030302020204" pitchFamily="66" charset="0"/>
            </a:endParaRPr>
          </a:p>
        </p:txBody>
      </p:sp>
      <p:sp>
        <p:nvSpPr>
          <p:cNvPr id="15368" name="Text Box 17"/>
          <p:cNvSpPr txBox="1">
            <a:spLocks noChangeArrowheads="1"/>
          </p:cNvSpPr>
          <p:nvPr/>
        </p:nvSpPr>
        <p:spPr bwMode="auto">
          <a:xfrm>
            <a:off x="0" y="6629401"/>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 </a:t>
            </a:r>
            <a:r>
              <a:rPr lang="en-US" sz="1000" b="0" dirty="0">
                <a:latin typeface="Comic Sans MS" panose="030F0702030302020204" pitchFamily="66" charset="0"/>
                <a:hlinkClick r:id="rId5"/>
              </a:rPr>
              <a:t>Mitosis diagram</a:t>
            </a:r>
            <a:r>
              <a:rPr lang="en-US" sz="1000" b="0" dirty="0">
                <a:latin typeface="Comic Sans MS" panose="030F0702030302020204" pitchFamily="66" charset="0"/>
              </a:rPr>
              <a:t>, </a:t>
            </a:r>
            <a:r>
              <a:rPr lang="en-US" sz="1000" b="0" dirty="0" err="1">
                <a:latin typeface="Comic Sans MS" panose="030F0702030302020204" pitchFamily="66" charset="0"/>
              </a:rPr>
              <a:t>Marek</a:t>
            </a:r>
            <a:r>
              <a:rPr lang="en-US" sz="1000" b="0" dirty="0">
                <a:latin typeface="Comic Sans MS" panose="030F0702030302020204" pitchFamily="66" charset="0"/>
              </a:rPr>
              <a:t> </a:t>
            </a:r>
            <a:r>
              <a:rPr lang="en-US" sz="1000" b="0" dirty="0" err="1">
                <a:latin typeface="Comic Sans MS" panose="030F0702030302020204" pitchFamily="66" charset="0"/>
              </a:rPr>
              <a:t>Kultys</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5911713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0" y="6456402"/>
            <a:ext cx="2819400" cy="40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Sperm </a:t>
            </a:r>
            <a:r>
              <a:rPr lang="en-US" sz="1000" b="0" dirty="0">
                <a:latin typeface="Comic Sans MS" panose="030F0702030302020204" pitchFamily="66" charset="0"/>
                <a:hlinkClick r:id="rId2"/>
              </a:rPr>
              <a:t>&amp; egg</a:t>
            </a:r>
            <a:r>
              <a:rPr lang="en-US" sz="1000" b="0" dirty="0">
                <a:latin typeface="Comic Sans MS" panose="030F0702030302020204" pitchFamily="66" charset="0"/>
              </a:rPr>
              <a:t>, </a:t>
            </a:r>
            <a:r>
              <a:rPr lang="en-US" sz="1000" b="0" dirty="0" smtClean="0">
                <a:latin typeface="Comic Sans MS" panose="030F0702030302020204" pitchFamily="66" charset="0"/>
              </a:rPr>
              <a:t>Wikipedia;; </a:t>
            </a:r>
            <a:r>
              <a:rPr lang="en-US" sz="1000" b="0" dirty="0" smtClean="0">
                <a:latin typeface="Comic Sans MS" panose="030F0702030302020204" pitchFamily="66" charset="0"/>
                <a:hlinkClick r:id="rId3"/>
              </a:rPr>
              <a:t>Morula</a:t>
            </a:r>
            <a:r>
              <a:rPr lang="en-US" sz="1000" b="0" dirty="0" smtClean="0">
                <a:latin typeface="Comic Sans MS" panose="030F0702030302020204" pitchFamily="66" charset="0"/>
              </a:rPr>
              <a:t>, Wiki;  My son and daughter, T. Port</a:t>
            </a:r>
            <a:endParaRPr lang="en-US" sz="1000" b="0" dirty="0">
              <a:latin typeface="Comic Sans MS" panose="030F0702030302020204" pitchFamily="66" charset="0"/>
            </a:endParaRPr>
          </a:p>
        </p:txBody>
      </p:sp>
      <p:pic>
        <p:nvPicPr>
          <p:cNvPr id="9" name="Picture 7" descr="Sperm-eg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5" y="2819400"/>
            <a:ext cx="1828800"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152400"/>
            <a:ext cx="2324100" cy="2898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304800" y="37388"/>
            <a:ext cx="5867400" cy="1446550"/>
          </a:xfrm>
          <a:prstGeom prst="rect">
            <a:avLst/>
          </a:prstGeom>
          <a:noFill/>
        </p:spPr>
        <p:txBody>
          <a:bodyPr wrap="square" rtlCol="0">
            <a:spAutoFit/>
          </a:bodyPr>
          <a:lstStyle/>
          <a:p>
            <a:r>
              <a:rPr lang="en-US" sz="3200" b="1" dirty="0" smtClean="0">
                <a:solidFill>
                  <a:srgbClr val="000000"/>
                </a:solidFill>
                <a:latin typeface="Comic Sans MS"/>
                <a:cs typeface="Comic Sans MS"/>
              </a:rPr>
              <a:t>Mitosis</a:t>
            </a:r>
            <a:r>
              <a:rPr lang="en-US" sz="4000" dirty="0">
                <a:solidFill>
                  <a:srgbClr val="000000"/>
                </a:solidFill>
                <a:latin typeface="Comic Sans MS"/>
                <a:cs typeface="Comic Sans MS"/>
              </a:rPr>
              <a:t> </a:t>
            </a:r>
            <a:r>
              <a:rPr lang="en-US" sz="2400" b="0" i="1" dirty="0" smtClean="0">
                <a:solidFill>
                  <a:srgbClr val="000000"/>
                </a:solidFill>
                <a:latin typeface="Comic Sans MS"/>
                <a:cs typeface="Comic Sans MS"/>
              </a:rPr>
              <a:t>(</a:t>
            </a:r>
            <a:r>
              <a:rPr lang="en-US" sz="2000" i="1" dirty="0">
                <a:solidFill>
                  <a:srgbClr val="000000"/>
                </a:solidFill>
                <a:latin typeface="Comic Sans MS"/>
                <a:cs typeface="Comic Sans MS"/>
              </a:rPr>
              <a:t>Eukaryotic Cell </a:t>
            </a:r>
            <a:r>
              <a:rPr lang="en-US" sz="2000" i="1" dirty="0" smtClean="0">
                <a:solidFill>
                  <a:srgbClr val="000000"/>
                </a:solidFill>
                <a:latin typeface="Comic Sans MS"/>
                <a:cs typeface="Comic Sans MS"/>
              </a:rPr>
              <a:t>Division) </a:t>
            </a:r>
            <a:r>
              <a:rPr lang="en-US" sz="2400" dirty="0">
                <a:solidFill>
                  <a:srgbClr val="000000"/>
                </a:solidFill>
                <a:latin typeface="Comic Sans MS"/>
                <a:cs typeface="Comic Sans MS"/>
              </a:rPr>
              <a:t>a</a:t>
            </a:r>
            <a:r>
              <a:rPr lang="en-US" sz="2400" dirty="0" smtClean="0">
                <a:solidFill>
                  <a:srgbClr val="000000"/>
                </a:solidFill>
                <a:latin typeface="Comic Sans MS"/>
                <a:cs typeface="Comic Sans MS"/>
              </a:rPr>
              <a:t>llows for </a:t>
            </a:r>
            <a:r>
              <a:rPr lang="en-US" sz="2400" u="sng" dirty="0" smtClean="0">
                <a:solidFill>
                  <a:srgbClr val="000000"/>
                </a:solidFill>
                <a:latin typeface="Comic Sans MS"/>
                <a:cs typeface="Comic Sans MS"/>
              </a:rPr>
              <a:t>g</a:t>
            </a:r>
            <a:r>
              <a:rPr lang="en-US" sz="2400" b="1" u="sng" dirty="0" smtClean="0">
                <a:solidFill>
                  <a:srgbClr val="000000"/>
                </a:solidFill>
                <a:latin typeface="Comic Sans MS"/>
                <a:cs typeface="Comic Sans MS"/>
              </a:rPr>
              <a:t>rowth</a:t>
            </a:r>
            <a:r>
              <a:rPr lang="en-US" sz="2400" b="1" dirty="0" smtClean="0">
                <a:solidFill>
                  <a:srgbClr val="000000"/>
                </a:solidFill>
                <a:latin typeface="Comic Sans MS"/>
                <a:cs typeface="Comic Sans MS"/>
              </a:rPr>
              <a:t> and </a:t>
            </a:r>
            <a:r>
              <a:rPr lang="en-US" sz="2400" b="1" u="sng" dirty="0" smtClean="0">
                <a:solidFill>
                  <a:srgbClr val="000000"/>
                </a:solidFill>
                <a:latin typeface="Comic Sans MS"/>
                <a:cs typeface="Comic Sans MS"/>
              </a:rPr>
              <a:t>development</a:t>
            </a:r>
            <a:r>
              <a:rPr lang="en-US" sz="2400" b="1" dirty="0" smtClean="0">
                <a:solidFill>
                  <a:srgbClr val="000000"/>
                </a:solidFill>
                <a:latin typeface="Comic Sans MS"/>
                <a:cs typeface="Comic Sans MS"/>
              </a:rPr>
              <a:t> in multicellular organisms.</a:t>
            </a:r>
            <a:endParaRPr lang="en-US" sz="2400" dirty="0">
              <a:solidFill>
                <a:srgbClr val="000000"/>
              </a:solidFill>
              <a:latin typeface="Comic Sans MS"/>
              <a:cs typeface="Comic Sans MS"/>
            </a:endParaRPr>
          </a:p>
        </p:txBody>
      </p:sp>
      <p:pic>
        <p:nvPicPr>
          <p:cNvPr id="21" name="Picture 20" descr="IMG_1407.jpg"/>
          <p:cNvPicPr>
            <a:picLocks noChangeAspect="1"/>
          </p:cNvPicPr>
          <p:nvPr/>
        </p:nvPicPr>
        <p:blipFill rotWithShape="1">
          <a:blip r:embed="rId6" cstate="email">
            <a:extLst>
              <a:ext uri="{28A0092B-C50C-407E-A947-70E740481C1C}">
                <a14:useLocalDpi xmlns:a14="http://schemas.microsoft.com/office/drawing/2010/main"/>
              </a:ext>
            </a:extLst>
          </a:blip>
          <a:srcRect l="-10"/>
          <a:stretch/>
        </p:blipFill>
        <p:spPr>
          <a:xfrm>
            <a:off x="4572000" y="1295400"/>
            <a:ext cx="2286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3298.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10400" y="3429000"/>
            <a:ext cx="1969521" cy="2944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IMG_3569.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4876800" y="3962400"/>
            <a:ext cx="25146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Embryo,_8_cell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19200" y="2819400"/>
            <a:ext cx="1796691" cy="1752600"/>
          </a:xfrm>
          <a:prstGeom prst="ellipse">
            <a:avLst/>
          </a:prstGeom>
          <a:ln>
            <a:noFill/>
          </a:ln>
          <a:effectLst>
            <a:softEdge rad="112500"/>
          </a:effectLst>
        </p:spPr>
      </p:pic>
      <p:pic>
        <p:nvPicPr>
          <p:cNvPr id="24" name="Picture 23" descr="Ultrasound.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667000" y="1828800"/>
            <a:ext cx="2156582" cy="1752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Ultrasound 2.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0800000">
            <a:off x="2743200" y="4038600"/>
            <a:ext cx="223551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 Box 12"/>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2"/>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3"/>
              </a:rPr>
              <a:t>ScienceProfOnline.com</a:t>
            </a:r>
            <a:endParaRPr lang="en-US" sz="1000">
              <a:latin typeface="Comic Sans MS" panose="030F0702030302020204" pitchFamily="66" charset="0"/>
            </a:endParaRPr>
          </a:p>
        </p:txBody>
      </p:sp>
      <p:sp>
        <p:nvSpPr>
          <p:cNvPr id="2" name="TextBox 1"/>
          <p:cNvSpPr txBox="1"/>
          <p:nvPr/>
        </p:nvSpPr>
        <p:spPr>
          <a:xfrm>
            <a:off x="304800" y="1905000"/>
            <a:ext cx="1905000" cy="830997"/>
          </a:xfrm>
          <a:prstGeom prst="rect">
            <a:avLst/>
          </a:prstGeom>
          <a:noFill/>
        </p:spPr>
        <p:txBody>
          <a:bodyPr wrap="square" rtlCol="0">
            <a:spAutoFit/>
          </a:bodyPr>
          <a:lstStyle/>
          <a:p>
            <a:pPr algn="ctr"/>
            <a:r>
              <a:rPr lang="en-US" dirty="0" smtClean="0"/>
              <a:t>Growth requires </a:t>
            </a:r>
            <a:r>
              <a:rPr lang="en-US" u="sng" dirty="0" smtClean="0"/>
              <a:t>more</a:t>
            </a:r>
            <a:r>
              <a:rPr lang="en-US" dirty="0" smtClean="0"/>
              <a:t> cells.</a:t>
            </a:r>
          </a:p>
          <a:p>
            <a:pPr algn="ctr"/>
            <a:endParaRPr lang="en-US" dirty="0"/>
          </a:p>
        </p:txBody>
      </p:sp>
      <p:sp>
        <p:nvSpPr>
          <p:cNvPr id="14" name="TextBox 13"/>
          <p:cNvSpPr txBox="1"/>
          <p:nvPr/>
        </p:nvSpPr>
        <p:spPr>
          <a:xfrm>
            <a:off x="304800" y="4953000"/>
            <a:ext cx="1905000" cy="1323439"/>
          </a:xfrm>
          <a:prstGeom prst="rect">
            <a:avLst/>
          </a:prstGeom>
          <a:noFill/>
        </p:spPr>
        <p:txBody>
          <a:bodyPr wrap="square" rtlCol="0">
            <a:spAutoFit/>
          </a:bodyPr>
          <a:lstStyle/>
          <a:p>
            <a:pPr algn="ctr"/>
            <a:r>
              <a:rPr lang="en-US" dirty="0" smtClean="0"/>
              <a:t>Development requires </a:t>
            </a:r>
            <a:r>
              <a:rPr lang="en-US" u="sng" dirty="0" smtClean="0"/>
              <a:t>specialization</a:t>
            </a:r>
            <a:r>
              <a:rPr lang="en-US" dirty="0" smtClean="0"/>
              <a:t> of cells.</a:t>
            </a:r>
          </a:p>
          <a:p>
            <a:pPr algn="ctr"/>
            <a:endParaRPr lang="en-US" dirty="0"/>
          </a:p>
        </p:txBody>
      </p:sp>
    </p:spTree>
    <p:extLst>
      <p:ext uri="{BB962C8B-B14F-4D97-AF65-F5344CB8AC3E}">
        <p14:creationId xmlns:p14="http://schemas.microsoft.com/office/powerpoint/2010/main" val="42811743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676400"/>
            <a:ext cx="3505200" cy="3657600"/>
          </a:xfrm>
        </p:spPr>
        <p:txBody>
          <a:bodyPr/>
          <a:lstStyle/>
          <a:p>
            <a:pPr eaLnBrk="1" hangingPunct="1"/>
            <a:r>
              <a:rPr lang="en-US" sz="2800" b="1" dirty="0" smtClean="0">
                <a:solidFill>
                  <a:schemeClr val="tx1"/>
                </a:solidFill>
                <a:latin typeface="Comic Sans MS" pitchFamily="66" charset="0"/>
              </a:rPr>
              <a:t>In sexually reproducing organisms, growth &amp; development starts with fertilization, a sperm fusing with an egg (ovum). </a:t>
            </a:r>
            <a:endParaRPr lang="en-US" sz="2800" b="1" dirty="0" smtClean="0">
              <a:solidFill>
                <a:schemeClr val="tx1"/>
              </a:solidFill>
              <a:latin typeface="Comic Sans MS" pitchFamily="66" charset="0"/>
            </a:endParaRPr>
          </a:p>
        </p:txBody>
      </p:sp>
      <p:sp>
        <p:nvSpPr>
          <p:cNvPr id="512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From the  Virtual </a:t>
            </a:r>
            <a:r>
              <a:rPr lang="en-US" sz="1000" b="0" dirty="0" smtClean="0">
                <a:latin typeface="Comic Sans MS" pitchFamily="66" charset="0"/>
              </a:rPr>
              <a:t>Biology </a:t>
            </a:r>
            <a:r>
              <a:rPr lang="en-US" sz="1000" b="0" dirty="0">
                <a:latin typeface="Comic Sans MS" pitchFamily="66" charset="0"/>
              </a:rPr>
              <a:t>Classroom on </a:t>
            </a:r>
            <a:r>
              <a:rPr lang="en-US" sz="1000" b="0" dirty="0">
                <a:latin typeface="Comic Sans MS" pitchFamily="66" charset="0"/>
                <a:hlinkClick r:id="rId3"/>
              </a:rPr>
              <a:t>ScienceProfOnline.com</a:t>
            </a:r>
            <a:endParaRPr lang="en-US" sz="1000" b="0" dirty="0">
              <a:latin typeface="Comic Sans MS" pitchFamily="66" charset="0"/>
            </a:endParaRPr>
          </a:p>
        </p:txBody>
      </p:sp>
      <p:pic>
        <p:nvPicPr>
          <p:cNvPr id="5" name="Picture 4" descr="Sperm-eg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649453"/>
            <a:ext cx="4351430" cy="5065547"/>
          </a:xfrm>
          <a:prstGeom prst="rect">
            <a:avLst/>
          </a:prstGeom>
        </p:spPr>
      </p:pic>
      <p:sp>
        <p:nvSpPr>
          <p:cNvPr id="16" name="Text Box 5"/>
          <p:cNvSpPr txBox="1">
            <a:spLocks noChangeArrowheads="1"/>
          </p:cNvSpPr>
          <p:nvPr/>
        </p:nvSpPr>
        <p:spPr bwMode="auto">
          <a:xfrm>
            <a:off x="5506015" y="6611779"/>
            <a:ext cx="36379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5"/>
              </a:rPr>
              <a:t>Sperm fertilizing egg</a:t>
            </a:r>
            <a:r>
              <a:rPr lang="en-US" altLang="en-US" sz="1000" b="0" dirty="0" smtClean="0">
                <a:latin typeface="Comic Sans MS" pitchFamily="66" charset="0"/>
              </a:rPr>
              <a:t>, Wiki</a:t>
            </a:r>
          </a:p>
        </p:txBody>
      </p:sp>
    </p:spTree>
    <p:extLst>
      <p:ext uri="{BB962C8B-B14F-4D97-AF65-F5344CB8AC3E}">
        <p14:creationId xmlns:p14="http://schemas.microsoft.com/office/powerpoint/2010/main" val="5122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4953000" y="6611779"/>
            <a:ext cx="419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 </a:t>
            </a:r>
            <a:r>
              <a:rPr lang="en-US" sz="1000" b="0" dirty="0" smtClean="0">
                <a:latin typeface="Comic Sans MS" pitchFamily="66" charset="0"/>
                <a:hlinkClick r:id="rId3"/>
              </a:rPr>
              <a:t>Events immediately following fertilization</a:t>
            </a:r>
            <a:r>
              <a:rPr lang="en-US" sz="1000" b="0" dirty="0" smtClean="0">
                <a:latin typeface="Comic Sans MS" pitchFamily="66" charset="0"/>
              </a:rPr>
              <a:t>, Wiki</a:t>
            </a:r>
            <a:endParaRPr lang="en-US" sz="1000" b="0" dirty="0">
              <a:latin typeface="Comic Sans MS" pitchFamily="66" charset="0"/>
            </a:endParaRPr>
          </a:p>
        </p:txBody>
      </p:sp>
      <p:sp>
        <p:nvSpPr>
          <p:cNvPr id="1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7" name="Picture 6" descr="Evolution_and_animal_life;_an_elementary_discussion_of_facts,_processes,_laws_and_theories_relating_to_the_life_and_evolution_of_animals_(1907)_(1477327112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533400"/>
            <a:ext cx="3695636" cy="5562600"/>
          </a:xfrm>
          <a:prstGeom prst="rect">
            <a:avLst/>
          </a:prstGeom>
        </p:spPr>
      </p:pic>
      <p:sp>
        <p:nvSpPr>
          <p:cNvPr id="8" name="TextBox 7"/>
          <p:cNvSpPr txBox="1"/>
          <p:nvPr/>
        </p:nvSpPr>
        <p:spPr>
          <a:xfrm>
            <a:off x="381000" y="457200"/>
            <a:ext cx="4419600" cy="5816977"/>
          </a:xfrm>
          <a:prstGeom prst="rect">
            <a:avLst/>
          </a:prstGeom>
          <a:noFill/>
        </p:spPr>
        <p:txBody>
          <a:bodyPr wrap="square" rtlCol="0">
            <a:spAutoFit/>
          </a:bodyPr>
          <a:lstStyle/>
          <a:p>
            <a:r>
              <a:rPr lang="en-US" b="0" dirty="0">
                <a:latin typeface="Comic Sans MS"/>
                <a:cs typeface="Comic Sans MS"/>
              </a:rPr>
              <a:t> A: </a:t>
            </a:r>
            <a:r>
              <a:rPr lang="en-US" sz="1400" b="0" dirty="0">
                <a:latin typeface="Comic Sans MS"/>
                <a:cs typeface="Comic Sans MS"/>
              </a:rPr>
              <a:t>Egg surrounded by </a:t>
            </a:r>
            <a:r>
              <a:rPr lang="en-US" sz="1400" b="0" dirty="0" smtClean="0">
                <a:latin typeface="Comic Sans MS"/>
                <a:cs typeface="Comic Sans MS"/>
              </a:rPr>
              <a:t>sperm. </a:t>
            </a:r>
            <a:r>
              <a:rPr lang="en-US" sz="1400" b="0" dirty="0">
                <a:latin typeface="Comic Sans MS"/>
                <a:cs typeface="Comic Sans MS"/>
              </a:rPr>
              <a:t>O</a:t>
            </a:r>
            <a:r>
              <a:rPr lang="en-US" sz="1400" b="0" dirty="0" smtClean="0">
                <a:latin typeface="Comic Sans MS"/>
                <a:cs typeface="Comic Sans MS"/>
              </a:rPr>
              <a:t>n </a:t>
            </a:r>
            <a:r>
              <a:rPr lang="en-US" sz="1400" b="0" dirty="0">
                <a:latin typeface="Comic Sans MS"/>
                <a:cs typeface="Comic Sans MS"/>
              </a:rPr>
              <a:t>right side of egg, one sperm has just penetrated the egg membranes and is </a:t>
            </a:r>
            <a:r>
              <a:rPr lang="en-US" sz="1400" b="0" dirty="0" smtClean="0">
                <a:latin typeface="Comic Sans MS"/>
                <a:cs typeface="Comic Sans MS"/>
              </a:rPr>
              <a:t>entering </a:t>
            </a:r>
            <a:r>
              <a:rPr lang="en-US" sz="1400" b="0" dirty="0">
                <a:latin typeface="Comic Sans MS"/>
                <a:cs typeface="Comic Sans MS"/>
              </a:rPr>
              <a:t>cytoplasm; egg nucleus in the center. </a:t>
            </a:r>
            <a:r>
              <a:rPr lang="en-US" sz="1400" b="0" dirty="0" smtClean="0">
                <a:latin typeface="Comic Sans MS"/>
                <a:cs typeface="Comic Sans MS"/>
              </a:rPr>
              <a:t>After </a:t>
            </a:r>
            <a:r>
              <a:rPr lang="en-US" sz="1400" b="0" dirty="0">
                <a:latin typeface="Comic Sans MS"/>
                <a:cs typeface="Comic Sans MS"/>
              </a:rPr>
              <a:t>one sperm </a:t>
            </a:r>
            <a:r>
              <a:rPr lang="en-US" sz="1400" b="0" dirty="0" smtClean="0">
                <a:latin typeface="Comic Sans MS"/>
                <a:cs typeface="Comic Sans MS"/>
              </a:rPr>
              <a:t>has fertilized </a:t>
            </a:r>
            <a:r>
              <a:rPr lang="en-US" sz="1400" b="0" dirty="0">
                <a:latin typeface="Comic Sans MS"/>
                <a:cs typeface="Comic Sans MS"/>
              </a:rPr>
              <a:t>the egg (the winner!)</a:t>
            </a:r>
            <a:r>
              <a:rPr lang="en-US" sz="1400" b="0" dirty="0" smtClean="0">
                <a:latin typeface="Comic Sans MS"/>
                <a:cs typeface="Comic Sans MS"/>
              </a:rPr>
              <a:t>, </a:t>
            </a:r>
            <a:r>
              <a:rPr lang="en-US" sz="1400" b="0" dirty="0">
                <a:latin typeface="Comic Sans MS"/>
                <a:cs typeface="Comic Sans MS"/>
              </a:rPr>
              <a:t>chemical changes occur in the egg </a:t>
            </a:r>
            <a:r>
              <a:rPr lang="en-US" sz="1400" b="0" dirty="0" smtClean="0">
                <a:latin typeface="Comic Sans MS"/>
                <a:cs typeface="Comic Sans MS"/>
              </a:rPr>
              <a:t>membrane that </a:t>
            </a:r>
            <a:r>
              <a:rPr lang="en-US" sz="1400" b="0" dirty="0">
                <a:latin typeface="Comic Sans MS"/>
                <a:cs typeface="Comic Sans MS"/>
              </a:rPr>
              <a:t>prevent any more sperm from entering. </a:t>
            </a:r>
            <a:endParaRPr lang="en-US" sz="1400" b="0" dirty="0" smtClean="0">
              <a:latin typeface="Comic Sans MS"/>
              <a:cs typeface="Comic Sans MS"/>
            </a:endParaRPr>
          </a:p>
          <a:p>
            <a:endParaRPr lang="en-US" sz="1400" b="0" dirty="0">
              <a:latin typeface="Comic Sans MS"/>
              <a:cs typeface="Comic Sans MS"/>
            </a:endParaRPr>
          </a:p>
          <a:p>
            <a:r>
              <a:rPr lang="en-US" b="0" dirty="0" smtClean="0">
                <a:latin typeface="Comic Sans MS"/>
                <a:cs typeface="Comic Sans MS"/>
              </a:rPr>
              <a:t>B </a:t>
            </a:r>
            <a:r>
              <a:rPr lang="en-US" b="0" dirty="0">
                <a:latin typeface="Comic Sans MS"/>
                <a:cs typeface="Comic Sans MS"/>
              </a:rPr>
              <a:t>&amp; C: </a:t>
            </a:r>
            <a:r>
              <a:rPr lang="en-US" sz="1400" b="0" dirty="0">
                <a:latin typeface="Comic Sans MS"/>
                <a:cs typeface="Comic Sans MS"/>
              </a:rPr>
              <a:t>Egg nucleus on left. Sperm nucleus on right. </a:t>
            </a:r>
            <a:endParaRPr lang="en-US" b="0" dirty="0" smtClean="0">
              <a:latin typeface="Comic Sans MS"/>
              <a:cs typeface="Comic Sans MS"/>
            </a:endParaRPr>
          </a:p>
          <a:p>
            <a:endParaRPr lang="en-US" b="0" dirty="0">
              <a:latin typeface="Comic Sans MS"/>
              <a:cs typeface="Comic Sans MS"/>
            </a:endParaRPr>
          </a:p>
          <a:p>
            <a:r>
              <a:rPr lang="en-US" b="0" dirty="0" smtClean="0">
                <a:latin typeface="Comic Sans MS"/>
                <a:cs typeface="Comic Sans MS"/>
              </a:rPr>
              <a:t>D</a:t>
            </a:r>
            <a:r>
              <a:rPr lang="en-US" b="0" dirty="0">
                <a:latin typeface="Comic Sans MS"/>
                <a:cs typeface="Comic Sans MS"/>
              </a:rPr>
              <a:t>: </a:t>
            </a:r>
            <a:r>
              <a:rPr lang="en-US" sz="1400" b="0" dirty="0">
                <a:latin typeface="Comic Sans MS"/>
                <a:cs typeface="Comic Sans MS"/>
              </a:rPr>
              <a:t>Chromosomes of egg and sperm nuclei clearly visible (egg chromosomes in black, sperm chromosomes shaded). </a:t>
            </a:r>
            <a:endParaRPr lang="en-US" sz="1400" b="0" dirty="0" smtClean="0">
              <a:latin typeface="Comic Sans MS"/>
              <a:cs typeface="Comic Sans MS"/>
            </a:endParaRPr>
          </a:p>
          <a:p>
            <a:endParaRPr lang="en-US" b="0" dirty="0">
              <a:latin typeface="Comic Sans MS"/>
              <a:cs typeface="Comic Sans MS"/>
            </a:endParaRPr>
          </a:p>
          <a:p>
            <a:r>
              <a:rPr lang="en-US" b="0" dirty="0" smtClean="0">
                <a:latin typeface="Comic Sans MS"/>
                <a:cs typeface="Comic Sans MS"/>
              </a:rPr>
              <a:t>E</a:t>
            </a:r>
            <a:r>
              <a:rPr lang="en-US" b="0" dirty="0">
                <a:latin typeface="Comic Sans MS"/>
                <a:cs typeface="Comic Sans MS"/>
              </a:rPr>
              <a:t>: </a:t>
            </a:r>
            <a:r>
              <a:rPr lang="en-US" sz="1400" b="0" dirty="0">
                <a:latin typeface="Comic Sans MS"/>
                <a:cs typeface="Comic Sans MS"/>
              </a:rPr>
              <a:t>Duplicated chromosomes line up at the cells equator prior to separating and moving to opposite poles. </a:t>
            </a:r>
            <a:endParaRPr lang="en-US" sz="1400" b="0" dirty="0" smtClean="0">
              <a:latin typeface="Comic Sans MS"/>
              <a:cs typeface="Comic Sans MS"/>
            </a:endParaRPr>
          </a:p>
          <a:p>
            <a:endParaRPr lang="en-US" b="0" dirty="0">
              <a:latin typeface="Comic Sans MS"/>
              <a:cs typeface="Comic Sans MS"/>
            </a:endParaRPr>
          </a:p>
          <a:p>
            <a:r>
              <a:rPr lang="en-US" b="0" dirty="0" smtClean="0">
                <a:latin typeface="Comic Sans MS"/>
                <a:cs typeface="Comic Sans MS"/>
              </a:rPr>
              <a:t>F</a:t>
            </a:r>
            <a:r>
              <a:rPr lang="en-US" b="0" dirty="0">
                <a:latin typeface="Comic Sans MS"/>
                <a:cs typeface="Comic Sans MS"/>
              </a:rPr>
              <a:t>: </a:t>
            </a:r>
            <a:r>
              <a:rPr lang="en-US" sz="1400" b="0" dirty="0">
                <a:latin typeface="Comic Sans MS"/>
                <a:cs typeface="Comic Sans MS"/>
              </a:rPr>
              <a:t>Completion of first cleavage, two-celled stage, each nucleus showing four chromosomes, two from the egg and two from the sperm. </a:t>
            </a:r>
            <a:br>
              <a:rPr lang="en-US" sz="1400" b="0" dirty="0">
                <a:latin typeface="Comic Sans MS"/>
                <a:cs typeface="Comic Sans MS"/>
              </a:rPr>
            </a:br>
            <a:endParaRPr lang="en-US" sz="1400" b="0" dirty="0" smtClean="0">
              <a:latin typeface="Comic Sans MS"/>
              <a:cs typeface="Comic Sans MS"/>
            </a:endParaRPr>
          </a:p>
          <a:p>
            <a:r>
              <a:rPr lang="en-US" b="0" dirty="0" smtClean="0">
                <a:latin typeface="Comic Sans MS"/>
                <a:cs typeface="Comic Sans MS"/>
              </a:rPr>
              <a:t>Only </a:t>
            </a:r>
            <a:r>
              <a:rPr lang="en-US" b="0" dirty="0">
                <a:latin typeface="Comic Sans MS"/>
                <a:cs typeface="Comic Sans MS"/>
              </a:rPr>
              <a:t>4 chromosomes </a:t>
            </a:r>
            <a:r>
              <a:rPr lang="en-US" b="0" dirty="0" smtClean="0">
                <a:latin typeface="Comic Sans MS"/>
                <a:cs typeface="Comic Sans MS"/>
              </a:rPr>
              <a:t>are pictured </a:t>
            </a:r>
            <a:r>
              <a:rPr lang="en-US" b="0" dirty="0">
                <a:latin typeface="Comic Sans MS"/>
                <a:cs typeface="Comic Sans MS"/>
              </a:rPr>
              <a:t>in this example.</a:t>
            </a:r>
            <a:r>
              <a:rPr lang="en-US" dirty="0">
                <a:solidFill>
                  <a:srgbClr val="FF0000"/>
                </a:solidFill>
                <a:latin typeface="Comic Sans MS"/>
                <a:cs typeface="Comic Sans MS"/>
              </a:rPr>
              <a:t> </a:t>
            </a:r>
            <a:r>
              <a:rPr lang="en-US" dirty="0" smtClean="0">
                <a:solidFill>
                  <a:srgbClr val="FF0000"/>
                </a:solidFill>
                <a:latin typeface="Comic Sans MS"/>
                <a:cs typeface="Comic Sans MS"/>
              </a:rPr>
              <a:t>Q: </a:t>
            </a:r>
            <a:r>
              <a:rPr lang="en-US" b="0" dirty="0" smtClean="0">
                <a:latin typeface="Comic Sans MS"/>
                <a:cs typeface="Comic Sans MS"/>
              </a:rPr>
              <a:t>How </a:t>
            </a:r>
            <a:r>
              <a:rPr lang="en-US" b="0" dirty="0">
                <a:latin typeface="Comic Sans MS"/>
                <a:cs typeface="Comic Sans MS"/>
              </a:rPr>
              <a:t>many chromosomes do we </a:t>
            </a:r>
            <a:r>
              <a:rPr lang="en-US" b="0" dirty="0" smtClean="0">
                <a:latin typeface="Comic Sans MS"/>
                <a:cs typeface="Comic Sans MS"/>
              </a:rPr>
              <a:t>have?</a:t>
            </a:r>
            <a:endParaRPr lang="en-US" b="0" dirty="0">
              <a:latin typeface="Comic Sans MS"/>
              <a:cs typeface="Comic Sans MS"/>
            </a:endParaRPr>
          </a:p>
        </p:txBody>
      </p:sp>
    </p:spTree>
    <p:extLst>
      <p:ext uri="{BB962C8B-B14F-4D97-AF65-F5344CB8AC3E}">
        <p14:creationId xmlns:p14="http://schemas.microsoft.com/office/powerpoint/2010/main" val="2229354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 </a:t>
            </a:r>
            <a:r>
              <a:rPr lang="en-US" altLang="en-US" sz="1000" b="0" dirty="0" smtClean="0">
                <a:latin typeface="Comic Sans MS" pitchFamily="66" charset="0"/>
                <a:hlinkClick r:id="rId3"/>
              </a:rPr>
              <a:t>First stages of cell division in mammalian embryo</a:t>
            </a:r>
            <a:r>
              <a:rPr lang="en-US" altLang="en-US" sz="1000" b="0" dirty="0" smtClean="0">
                <a:latin typeface="Comic Sans MS" pitchFamily="66" charset="0"/>
              </a:rPr>
              <a:t>, Wiki</a:t>
            </a:r>
            <a:r>
              <a:rPr lang="en-US" altLang="en-US" sz="1000" b="0" i="1" dirty="0" smtClean="0"/>
              <a:t>.</a:t>
            </a:r>
            <a:endParaRPr lang="en-US" altLang="en-US" sz="1000" b="0" i="1" dirty="0"/>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3" name="Picture 2" descr="Gray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57200"/>
            <a:ext cx="5715000" cy="5638800"/>
          </a:xfrm>
          <a:prstGeom prst="rect">
            <a:avLst/>
          </a:prstGeom>
        </p:spPr>
      </p:pic>
      <p:sp>
        <p:nvSpPr>
          <p:cNvPr id="4" name="TextBox 3"/>
          <p:cNvSpPr txBox="1"/>
          <p:nvPr/>
        </p:nvSpPr>
        <p:spPr>
          <a:xfrm>
            <a:off x="6096000" y="533400"/>
            <a:ext cx="2667000" cy="6340197"/>
          </a:xfrm>
          <a:prstGeom prst="rect">
            <a:avLst/>
          </a:prstGeom>
          <a:noFill/>
        </p:spPr>
        <p:txBody>
          <a:bodyPr wrap="square" rtlCol="0">
            <a:spAutoFit/>
          </a:bodyPr>
          <a:lstStyle/>
          <a:p>
            <a:pPr algn="ctr"/>
            <a:r>
              <a:rPr lang="en-US" sz="2800" b="0" dirty="0" smtClean="0">
                <a:latin typeface="Comic Sans MS"/>
                <a:cs typeface="Comic Sans MS"/>
              </a:rPr>
              <a:t>Early stages of division of mammalian embryo. </a:t>
            </a:r>
          </a:p>
          <a:p>
            <a:pPr algn="ctr"/>
            <a:endParaRPr lang="en-US" sz="2000" b="0" dirty="0" smtClean="0">
              <a:latin typeface="Comic Sans MS"/>
              <a:cs typeface="Comic Sans MS"/>
            </a:endParaRPr>
          </a:p>
          <a:p>
            <a:pPr algn="ctr"/>
            <a:r>
              <a:rPr lang="en-US" sz="2000" dirty="0" smtClean="0">
                <a:latin typeface="Comic Sans MS"/>
                <a:cs typeface="Comic Sans MS"/>
              </a:rPr>
              <a:t>a</a:t>
            </a:r>
            <a:r>
              <a:rPr lang="en-US" sz="2000" dirty="0">
                <a:latin typeface="Comic Sans MS"/>
                <a:cs typeface="Comic Sans MS"/>
              </a:rPr>
              <a:t>. </a:t>
            </a:r>
            <a:r>
              <a:rPr lang="en-US" sz="2000" b="0" dirty="0">
                <a:latin typeface="Comic Sans MS"/>
                <a:cs typeface="Comic Sans MS"/>
              </a:rPr>
              <a:t>Two-cell stage</a:t>
            </a:r>
            <a:r>
              <a:rPr lang="en-US" sz="2000" b="0" dirty="0" smtClean="0">
                <a:latin typeface="Comic Sans MS"/>
                <a:cs typeface="Comic Sans MS"/>
              </a:rPr>
              <a:t>. </a:t>
            </a:r>
          </a:p>
          <a:p>
            <a:pPr algn="ctr"/>
            <a:r>
              <a:rPr lang="en-US" b="0" dirty="0" smtClean="0">
                <a:latin typeface="Comic Sans MS"/>
                <a:cs typeface="Comic Sans MS"/>
              </a:rPr>
              <a:t>(</a:t>
            </a:r>
            <a:r>
              <a:rPr lang="en-US" b="0" dirty="0" err="1">
                <a:latin typeface="Comic Sans MS"/>
                <a:cs typeface="Comic Sans MS"/>
              </a:rPr>
              <a:t>z.p</a:t>
            </a:r>
            <a:r>
              <a:rPr lang="en-US" b="0" dirty="0">
                <a:latin typeface="Comic Sans MS"/>
                <a:cs typeface="Comic Sans MS"/>
              </a:rPr>
              <a:t>. </a:t>
            </a:r>
            <a:r>
              <a:rPr lang="en-US" b="0" dirty="0" err="1">
                <a:latin typeface="Comic Sans MS"/>
                <a:cs typeface="Comic Sans MS"/>
              </a:rPr>
              <a:t>Zona</a:t>
            </a:r>
            <a:r>
              <a:rPr lang="en-US" b="0" dirty="0">
                <a:latin typeface="Comic Sans MS"/>
                <a:cs typeface="Comic Sans MS"/>
              </a:rPr>
              <a:t> </a:t>
            </a:r>
            <a:r>
              <a:rPr lang="en-US" b="0" dirty="0" err="1">
                <a:latin typeface="Comic Sans MS"/>
                <a:cs typeface="Comic Sans MS"/>
              </a:rPr>
              <a:t>striata</a:t>
            </a:r>
            <a:r>
              <a:rPr lang="en-US" b="0" dirty="0">
                <a:latin typeface="Comic Sans MS"/>
                <a:cs typeface="Comic Sans MS"/>
              </a:rPr>
              <a:t>. </a:t>
            </a:r>
            <a:r>
              <a:rPr lang="en-US" b="0" dirty="0" err="1">
                <a:latin typeface="Comic Sans MS"/>
                <a:cs typeface="Comic Sans MS"/>
              </a:rPr>
              <a:t>p.gl</a:t>
            </a:r>
            <a:r>
              <a:rPr lang="en-US" b="0" dirty="0">
                <a:latin typeface="Comic Sans MS"/>
                <a:cs typeface="Comic Sans MS"/>
              </a:rPr>
              <a:t>. Polar bodies</a:t>
            </a:r>
            <a:r>
              <a:rPr lang="en-US" b="0" dirty="0" smtClean="0">
                <a:latin typeface="Comic Sans MS"/>
                <a:cs typeface="Comic Sans MS"/>
              </a:rPr>
              <a:t>.)</a:t>
            </a:r>
          </a:p>
          <a:p>
            <a:pPr algn="ctr"/>
            <a:endParaRPr lang="en-US" b="0" dirty="0" smtClean="0">
              <a:latin typeface="Comic Sans MS"/>
              <a:cs typeface="Comic Sans MS"/>
            </a:endParaRPr>
          </a:p>
          <a:p>
            <a:pPr algn="ctr"/>
            <a:r>
              <a:rPr lang="en-US" sz="2000" dirty="0" smtClean="0">
                <a:latin typeface="Comic Sans MS"/>
                <a:cs typeface="Comic Sans MS"/>
              </a:rPr>
              <a:t> </a:t>
            </a:r>
            <a:r>
              <a:rPr lang="en-US" sz="2000" dirty="0">
                <a:latin typeface="Comic Sans MS"/>
                <a:cs typeface="Comic Sans MS"/>
              </a:rPr>
              <a:t>b. </a:t>
            </a:r>
            <a:r>
              <a:rPr lang="en-US" sz="2000" b="0" dirty="0">
                <a:latin typeface="Comic Sans MS"/>
                <a:cs typeface="Comic Sans MS"/>
              </a:rPr>
              <a:t>Four-cell stage. </a:t>
            </a:r>
            <a:endParaRPr lang="en-US" sz="2000" b="0" dirty="0" smtClean="0">
              <a:latin typeface="Comic Sans MS"/>
              <a:cs typeface="Comic Sans MS"/>
            </a:endParaRPr>
          </a:p>
          <a:p>
            <a:pPr algn="ctr"/>
            <a:endParaRPr lang="en-US" sz="2000" b="0" dirty="0" smtClean="0">
              <a:latin typeface="Comic Sans MS"/>
              <a:cs typeface="Comic Sans MS"/>
            </a:endParaRPr>
          </a:p>
          <a:p>
            <a:pPr algn="ctr"/>
            <a:r>
              <a:rPr lang="en-US" sz="2000" dirty="0" smtClean="0">
                <a:latin typeface="Comic Sans MS"/>
                <a:cs typeface="Comic Sans MS"/>
              </a:rPr>
              <a:t>c</a:t>
            </a:r>
            <a:r>
              <a:rPr lang="en-US" sz="2000" dirty="0">
                <a:latin typeface="Comic Sans MS"/>
                <a:cs typeface="Comic Sans MS"/>
              </a:rPr>
              <a:t>. </a:t>
            </a:r>
            <a:r>
              <a:rPr lang="en-US" sz="2000" b="0" dirty="0">
                <a:latin typeface="Comic Sans MS"/>
                <a:cs typeface="Comic Sans MS"/>
              </a:rPr>
              <a:t>Eight-cell stage. </a:t>
            </a:r>
            <a:endParaRPr lang="en-US" sz="2000" b="0" dirty="0" smtClean="0">
              <a:latin typeface="Comic Sans MS"/>
              <a:cs typeface="Comic Sans MS"/>
            </a:endParaRPr>
          </a:p>
          <a:p>
            <a:pPr algn="ctr"/>
            <a:endParaRPr lang="en-US" sz="2000" b="0" dirty="0" smtClean="0">
              <a:latin typeface="Comic Sans MS"/>
              <a:cs typeface="Comic Sans MS"/>
            </a:endParaRPr>
          </a:p>
          <a:p>
            <a:pPr algn="ctr"/>
            <a:r>
              <a:rPr lang="en-US" sz="2000" dirty="0">
                <a:latin typeface="Comic Sans MS"/>
                <a:cs typeface="Comic Sans MS"/>
              </a:rPr>
              <a:t>d</a:t>
            </a:r>
            <a:r>
              <a:rPr lang="en-US" sz="2000" b="0" dirty="0" smtClean="0">
                <a:latin typeface="Comic Sans MS"/>
                <a:cs typeface="Comic Sans MS"/>
              </a:rPr>
              <a:t> &amp; </a:t>
            </a:r>
            <a:r>
              <a:rPr lang="en-US" sz="2000" dirty="0">
                <a:latin typeface="Comic Sans MS"/>
                <a:cs typeface="Comic Sans MS"/>
              </a:rPr>
              <a:t>e</a:t>
            </a:r>
            <a:r>
              <a:rPr lang="en-US" sz="2000" b="0" dirty="0">
                <a:latin typeface="Comic Sans MS"/>
                <a:cs typeface="Comic Sans MS"/>
              </a:rPr>
              <a:t>. </a:t>
            </a:r>
            <a:r>
              <a:rPr lang="en-US" sz="2000" b="0" dirty="0" err="1">
                <a:latin typeface="Comic Sans MS"/>
                <a:cs typeface="Comic Sans MS"/>
              </a:rPr>
              <a:t>Morula</a:t>
            </a:r>
            <a:r>
              <a:rPr lang="en-US" sz="2000" b="0" dirty="0">
                <a:latin typeface="Comic Sans MS"/>
                <a:cs typeface="Comic Sans MS"/>
              </a:rPr>
              <a:t> stage</a:t>
            </a:r>
            <a:r>
              <a:rPr lang="en-US" sz="2000" b="0" dirty="0" smtClean="0">
                <a:latin typeface="Comic Sans MS"/>
                <a:cs typeface="Comic Sans MS"/>
              </a:rPr>
              <a:t>. </a:t>
            </a:r>
          </a:p>
          <a:p>
            <a:pPr algn="ctr"/>
            <a:r>
              <a:rPr lang="en-US" sz="1400" b="0" dirty="0">
                <a:latin typeface="Comic Sans MS"/>
                <a:cs typeface="Comic Sans MS"/>
              </a:rPr>
              <a:t>Once the embryo has divided into 16 cells, it begins to resemble a mulberry, hence the name </a:t>
            </a:r>
            <a:r>
              <a:rPr lang="en-US" sz="1400" b="0" dirty="0" err="1">
                <a:latin typeface="Comic Sans MS"/>
                <a:cs typeface="Comic Sans MS"/>
              </a:rPr>
              <a:t>morula</a:t>
            </a:r>
            <a:r>
              <a:rPr lang="en-US" sz="1400" b="0" dirty="0">
                <a:latin typeface="Comic Sans MS"/>
                <a:cs typeface="Comic Sans MS"/>
              </a:rPr>
              <a:t> (Latin, </a:t>
            </a:r>
            <a:r>
              <a:rPr lang="en-US" sz="1400" b="0" dirty="0" err="1">
                <a:latin typeface="Comic Sans MS"/>
                <a:cs typeface="Comic Sans MS"/>
              </a:rPr>
              <a:t>morus</a:t>
            </a:r>
            <a:r>
              <a:rPr lang="en-US" sz="1400" b="0" dirty="0">
                <a:latin typeface="Comic Sans MS"/>
                <a:cs typeface="Comic Sans MS"/>
              </a:rPr>
              <a:t>: mulberry</a:t>
            </a:r>
            <a:r>
              <a:rPr lang="en-US" sz="1400" b="0" dirty="0" smtClean="0">
                <a:latin typeface="Comic Sans MS"/>
                <a:cs typeface="Comic Sans MS"/>
              </a:rPr>
              <a:t>)</a:t>
            </a:r>
            <a:r>
              <a:rPr lang="en-US" sz="1400" b="0" dirty="0">
                <a:latin typeface="Comic Sans MS"/>
                <a:cs typeface="Comic Sans MS"/>
              </a:rPr>
              <a:t>.</a:t>
            </a:r>
            <a:endParaRPr lang="en-US" sz="1400" b="0" dirty="0" smtClean="0">
              <a:latin typeface="Comic Sans MS"/>
              <a:cs typeface="Comic Sans MS"/>
            </a:endParaRPr>
          </a:p>
          <a:p>
            <a:pPr algn="ctr"/>
            <a:endParaRPr lang="en-US" b="0" dirty="0" smtClean="0">
              <a:latin typeface="Comic Sans MS"/>
              <a:cs typeface="Comic Sans MS"/>
            </a:endParaRPr>
          </a:p>
          <a:p>
            <a:pPr algn="ctr"/>
            <a:endParaRPr lang="en-US" sz="2000" b="0" dirty="0">
              <a:latin typeface="Comic Sans MS"/>
              <a:cs typeface="Comic Sans MS"/>
            </a:endParaRPr>
          </a:p>
        </p:txBody>
      </p:sp>
    </p:spTree>
    <p:extLst>
      <p:ext uri="{BB962C8B-B14F-4D97-AF65-F5344CB8AC3E}">
        <p14:creationId xmlns:p14="http://schemas.microsoft.com/office/powerpoint/2010/main" val="35552131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25747</TotalTime>
  <Words>1173</Words>
  <Application>Microsoft Macintosh PowerPoint</Application>
  <PresentationFormat>On-screen Show (4:3)</PresentationFormat>
  <Paragraphs>172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Two Basic Types of Cells</vt:lpstr>
      <vt:lpstr>You Started Out As a Tiny Fertilized Egg!</vt:lpstr>
      <vt:lpstr>PowerPoint Presentation</vt:lpstr>
      <vt:lpstr>PowerPoint Presentation</vt:lpstr>
      <vt:lpstr>In sexually reproducing organisms, growth &amp; development starts with fertilization, a sperm fusing with an egg (ovum).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feeling blinded by science?  Do yourself a favor. Use the…                 Virtual Biology                        Classroom (VCBC)  !  The VBC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Embryonic DevelopmentLecture PowerPoint</dc:title>
  <dc:subject/>
  <dc:creator>Tami Port</dc:creator>
  <cp:keywords>early embryonnic development lecture, embryonic development ppt,  early development lecture powerpoint, morula, blastula, gatrula</cp:keywords>
  <dc:description/>
  <cp:lastModifiedBy>Voicemail</cp:lastModifiedBy>
  <cp:revision>312</cp:revision>
  <dcterms:created xsi:type="dcterms:W3CDTF">2007-09-10T15:59:12Z</dcterms:created>
  <dcterms:modified xsi:type="dcterms:W3CDTF">2015-10-02T17:21:02Z</dcterms:modified>
  <cp:category>Biology Lecture Powerpoint</cp:category>
</cp:coreProperties>
</file>